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tags/tag17.xml" ContentType="application/vnd.openxmlformats-officedocument.presentationml.tags+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tags/tag19.xml" ContentType="application/vnd.openxmlformats-officedocument.presentationml.tags+xml"/>
  <Override PartName="/ppt/notesSlides/notesSlide23.xml" ContentType="application/vnd.openxmlformats-officedocument.presentationml.notesSlide+xml"/>
  <Override PartName="/ppt/tags/tag20.xml" ContentType="application/vnd.openxmlformats-officedocument.presentationml.tags+xml"/>
  <Override PartName="/ppt/notesSlides/notesSlide24.xml" ContentType="application/vnd.openxmlformats-officedocument.presentationml.notesSlide+xml"/>
  <Override PartName="/ppt/tags/tag21.xml" ContentType="application/vnd.openxmlformats-officedocument.presentationml.tags+xml"/>
  <Override PartName="/ppt/notesSlides/notesSlide25.xml" ContentType="application/vnd.openxmlformats-officedocument.presentationml.notesSlide+xml"/>
  <Override PartName="/ppt/tags/tag22.xml" ContentType="application/vnd.openxmlformats-officedocument.presentationml.tags+xml"/>
  <Override PartName="/ppt/notesSlides/notesSlide26.xml" ContentType="application/vnd.openxmlformats-officedocument.presentationml.notesSlide+xml"/>
  <Override PartName="/ppt/tags/tag23.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4.xml" ContentType="application/vnd.openxmlformats-officedocument.presentationml.tags+xml"/>
  <Override PartName="/ppt/notesSlides/notesSlide29.xml" ContentType="application/vnd.openxmlformats-officedocument.presentationml.notesSlide+xml"/>
  <Override PartName="/ppt/tags/tag25.xml" ContentType="application/vnd.openxmlformats-officedocument.presentationml.tags+xml"/>
  <Override PartName="/ppt/notesSlides/notesSlide30.xml" ContentType="application/vnd.openxmlformats-officedocument.presentationml.notesSlide+xml"/>
  <Override PartName="/ppt/tags/tag26.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5"/>
  </p:notesMasterIdLst>
  <p:sldIdLst>
    <p:sldId id="301" r:id="rId2"/>
    <p:sldId id="312" r:id="rId3"/>
    <p:sldId id="257" r:id="rId4"/>
    <p:sldId id="295" r:id="rId5"/>
    <p:sldId id="304" r:id="rId6"/>
    <p:sldId id="305" r:id="rId7"/>
    <p:sldId id="306" r:id="rId8"/>
    <p:sldId id="307" r:id="rId9"/>
    <p:sldId id="313" r:id="rId10"/>
    <p:sldId id="308" r:id="rId11"/>
    <p:sldId id="310" r:id="rId12"/>
    <p:sldId id="345" r:id="rId13"/>
    <p:sldId id="315" r:id="rId14"/>
    <p:sldId id="317" r:id="rId15"/>
    <p:sldId id="318" r:id="rId16"/>
    <p:sldId id="319" r:id="rId17"/>
    <p:sldId id="320" r:id="rId18"/>
    <p:sldId id="321" r:id="rId19"/>
    <p:sldId id="323" r:id="rId20"/>
    <p:sldId id="322" r:id="rId21"/>
    <p:sldId id="367" r:id="rId22"/>
    <p:sldId id="324" r:id="rId23"/>
    <p:sldId id="327" r:id="rId24"/>
    <p:sldId id="329" r:id="rId25"/>
    <p:sldId id="331" r:id="rId26"/>
    <p:sldId id="330" r:id="rId27"/>
    <p:sldId id="332" r:id="rId28"/>
    <p:sldId id="333" r:id="rId29"/>
    <p:sldId id="328" r:id="rId30"/>
    <p:sldId id="335" r:id="rId31"/>
    <p:sldId id="336" r:id="rId32"/>
    <p:sldId id="338" r:id="rId33"/>
    <p:sldId id="337" r:id="rId34"/>
  </p:sldIdLst>
  <p:sldSz cx="9144000" cy="5143500" type="screen16x9"/>
  <p:notesSz cx="6858000" cy="9144000"/>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3F6C"/>
    <a:srgbClr val="0A387C"/>
    <a:srgbClr val="0E22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71" autoAdjust="0"/>
    <p:restoredTop sz="94361" autoAdjust="0"/>
  </p:normalViewPr>
  <p:slideViewPr>
    <p:cSldViewPr snapToGrid="0">
      <p:cViewPr varScale="1">
        <p:scale>
          <a:sx n="110" d="100"/>
          <a:sy n="110" d="100"/>
        </p:scale>
        <p:origin x="-96" y="-420"/>
      </p:cViewPr>
      <p:guideLst>
        <p:guide orient="horz" pos="1652"/>
        <p:guide pos="287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37FD7A-F41B-4FED-8E35-F78DB9F4D037}" type="datetimeFigureOut">
              <a:rPr lang="zh-CN" altLang="en-US" smtClean="0"/>
              <a:t>2020/10/21</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537CBA-0E44-4282-A4F0-C3BCC1A4C2D1}" type="slidenum">
              <a:rPr lang="zh-CN" altLang="en-US" smtClean="0"/>
              <a:t>‹#›</a:t>
            </a:fld>
            <a:endParaRPr lang="zh-CN" altLang="en-US"/>
          </a:p>
        </p:txBody>
      </p:sp>
    </p:spTree>
    <p:extLst>
      <p:ext uri="{BB962C8B-B14F-4D97-AF65-F5344CB8AC3E}">
        <p14:creationId xmlns:p14="http://schemas.microsoft.com/office/powerpoint/2010/main" val="3773117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t>1</a:t>
            </a:fld>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8537CBA-0E44-4282-A4F0-C3BCC1A4C2D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8537CBA-0E44-4282-A4F0-C3BCC1A4C2D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8537CBA-0E44-4282-A4F0-C3BCC1A4C2D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8537CBA-0E44-4282-A4F0-C3BCC1A4C2D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8537CBA-0E44-4282-A4F0-C3BCC1A4C2D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8537CBA-0E44-4282-A4F0-C3BCC1A4C2D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8537CBA-0E44-4282-A4F0-C3BCC1A4C2D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8537CBA-0E44-4282-A4F0-C3BCC1A4C2D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8537CBA-0E44-4282-A4F0-C3BCC1A4C2D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8537CBA-0E44-4282-A4F0-C3BCC1A4C2D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8537CBA-0E44-4282-A4F0-C3BCC1A4C2D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8537CBA-0E44-4282-A4F0-C3BCC1A4C2D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8537CBA-0E44-4282-A4F0-C3BCC1A4C2D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8537CBA-0E44-4282-A4F0-C3BCC1A4C2D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8537CBA-0E44-4282-A4F0-C3BCC1A4C2D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8537CBA-0E44-4282-A4F0-C3BCC1A4C2D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30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8537CBA-0E44-4282-A4F0-C3BCC1A4C2D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537CBA-0E44-4282-A4F0-C3BCC1A4C2D1}" type="slidenum">
              <a:rPr lang="zh-CN" altLang="en-US" smtClean="0"/>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8537CBA-0E44-4282-A4F0-C3BCC1A4C2D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t>33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t>4</a:t>
            </a:fld>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8537CBA-0E44-4282-A4F0-C3BCC1A4C2D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t>6</a:t>
            </a:fld>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8537CBA-0E44-4282-A4F0-C3BCC1A4C2D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8537CBA-0E44-4282-A4F0-C3BCC1A4C2D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8537CBA-0E44-4282-A4F0-C3BCC1A4C2D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21E9E4D-0BE1-4AAA-A57B-DA425863F4AF}" type="datetimeFigureOut">
              <a:rPr lang="zh-CN" altLang="en-US" smtClean="0"/>
              <a:t>2020/10/21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BEBC7A-FD02-486B-81B5-A845787C689C}" type="slidenum">
              <a:rPr lang="zh-CN" altLang="en-US" smtClean="0"/>
              <a:t>‹#›</a:t>
            </a:fld>
            <a:endParaRPr lang="zh-CN" altLang="en-US"/>
          </a:p>
        </p:txBody>
      </p:sp>
    </p:spTree>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21E9E4D-0BE1-4AAA-A57B-DA425863F4AF}" type="datetimeFigureOut">
              <a:rPr lang="zh-CN" altLang="en-US" smtClean="0"/>
              <a:t>2020/10/21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BEBC7A-FD02-486B-81B5-A845787C689C}" type="slidenum">
              <a:rPr lang="zh-CN" altLang="en-US" smtClean="0"/>
              <a:t>‹#›</a:t>
            </a:fld>
            <a:endParaRPr lang="zh-CN" altLang="en-US"/>
          </a:p>
        </p:txBody>
      </p:sp>
    </p:spTree>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21E9E4D-0BE1-4AAA-A57B-DA425863F4AF}" type="datetimeFigureOut">
              <a:rPr lang="zh-CN" altLang="en-US" smtClean="0"/>
              <a:t>2020/10/21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BEBC7A-FD02-486B-81B5-A845787C689C}" type="slidenum">
              <a:rPr lang="zh-CN" altLang="en-US" smtClean="0"/>
              <a:t>‹#›</a:t>
            </a:fld>
            <a:endParaRPr lang="zh-CN" altLang="en-US"/>
          </a:p>
        </p:txBody>
      </p:sp>
    </p:spTree>
  </p:cSld>
  <p:clrMapOvr>
    <a:masterClrMapping/>
  </p:clrMapOvr>
  <p:transition spd="slow">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cxnSp>
        <p:nvCxnSpPr>
          <p:cNvPr id="3" name="直接连接符 2"/>
          <p:cNvCxnSpPr/>
          <p:nvPr userDrawn="1"/>
        </p:nvCxnSpPr>
        <p:spPr>
          <a:xfrm>
            <a:off x="515257" y="624114"/>
            <a:ext cx="3192647" cy="523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userDrawn="1"/>
        </p:nvCxnSpPr>
        <p:spPr>
          <a:xfrm>
            <a:off x="5436096" y="629351"/>
            <a:ext cx="326465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7" name="矩形 6"/>
          <p:cNvSpPr/>
          <p:nvPr userDrawn="1"/>
        </p:nvSpPr>
        <p:spPr>
          <a:xfrm>
            <a:off x="0" y="1"/>
            <a:ext cx="9144000" cy="699542"/>
          </a:xfrm>
          <a:prstGeom prst="rect">
            <a:avLst/>
          </a:prstGeom>
          <a:solidFill>
            <a:srgbClr val="568D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513" y="-20538"/>
            <a:ext cx="1704311" cy="720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740"/>
            <a:ext cx="8229600" cy="857250"/>
          </a:xfrm>
          <a:prstGeom prst="rect">
            <a:avLst/>
          </a:prstGeom>
        </p:spPr>
        <p:txBody>
          <a:body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1_标题幻灯片">
    <p:bg>
      <p:bgPr>
        <a:pattFill prst="ltUpDiag">
          <a:fgClr>
            <a:schemeClr val="accent6">
              <a:lumMod val="85000"/>
            </a:schemeClr>
          </a:fgClr>
          <a:bgClr>
            <a:schemeClr val="bg1"/>
          </a:bgClr>
        </a:pattFill>
        <a:effectLst/>
      </p:bgPr>
    </p:bg>
    <p:spTree>
      <p:nvGrpSpPr>
        <p:cNvPr id="1" name=""/>
        <p:cNvGrpSpPr/>
        <p:nvPr/>
      </p:nvGrpSpPr>
      <p:grpSpPr>
        <a:xfrm>
          <a:off x="0" y="0"/>
          <a:ext cx="0" cy="0"/>
          <a:chOff x="0" y="0"/>
          <a:chExt cx="0" cy="0"/>
        </a:xfrm>
      </p:grpSpPr>
    </p:spTree>
  </p:cSld>
  <p:clrMapOvr>
    <a:masterClrMapping/>
  </p:clrMapOvr>
  <p:transition spd="slow">
    <p:cover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21E9E4D-0BE1-4AAA-A57B-DA425863F4AF}" type="datetimeFigureOut">
              <a:rPr lang="zh-CN" altLang="en-US" smtClean="0"/>
              <a:t>2020/10/21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BEBC7A-FD02-486B-81B5-A845787C689C}" type="slidenum">
              <a:rPr lang="zh-CN" altLang="en-US" smtClean="0"/>
              <a:t>‹#›</a:t>
            </a:fld>
            <a:endParaRPr lang="zh-CN" altLang="en-US"/>
          </a:p>
        </p:txBody>
      </p:sp>
    </p:spTree>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21E9E4D-0BE1-4AAA-A57B-DA425863F4AF}" type="datetimeFigureOut">
              <a:rPr lang="zh-CN" altLang="en-US" smtClean="0"/>
              <a:t>2020/10/21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1BEBC7A-FD02-486B-81B5-A845787C689C}" type="slidenum">
              <a:rPr lang="zh-CN" altLang="en-US" smtClean="0"/>
              <a:t>‹#›</a:t>
            </a:fld>
            <a:endParaRPr lang="zh-CN" altLang="en-US"/>
          </a:p>
        </p:txBody>
      </p:sp>
    </p:spTree>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21E9E4D-0BE1-4AAA-A57B-DA425863F4AF}" type="datetimeFigureOut">
              <a:rPr lang="zh-CN" altLang="en-US" smtClean="0"/>
              <a:t>2020/10/21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1BEBC7A-FD02-486B-81B5-A845787C689C}" type="slidenum">
              <a:rPr lang="zh-CN" altLang="en-US" smtClean="0"/>
              <a:t>‹#›</a:t>
            </a:fld>
            <a:endParaRPr lang="zh-CN" altLang="en-US"/>
          </a:p>
        </p:txBody>
      </p:sp>
    </p:spTree>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21E9E4D-0BE1-4AAA-A57B-DA425863F4AF}" type="datetimeFigureOut">
              <a:rPr lang="zh-CN" altLang="en-US" smtClean="0"/>
              <a:t>2020/10/21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1BEBC7A-FD02-486B-81B5-A845787C689C}" type="slidenum">
              <a:rPr lang="zh-CN" altLang="en-US" smtClean="0"/>
              <a:t>‹#›</a:t>
            </a:fld>
            <a:endParaRPr lang="zh-CN" altLang="en-US"/>
          </a:p>
        </p:txBody>
      </p:sp>
    </p:spTree>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21E9E4D-0BE1-4AAA-A57B-DA425863F4AF}" type="datetimeFigureOut">
              <a:rPr lang="zh-CN" altLang="en-US" smtClean="0"/>
              <a:t>2020/10/21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1BEBC7A-FD02-486B-81B5-A845787C689C}" type="slidenum">
              <a:rPr lang="zh-CN" altLang="en-US" smtClean="0"/>
              <a:t>‹#›</a:t>
            </a:fld>
            <a:endParaRPr lang="zh-CN" altLang="en-US"/>
          </a:p>
        </p:txBody>
      </p:sp>
    </p:spTree>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21E9E4D-0BE1-4AAA-A57B-DA425863F4AF}" type="datetimeFigureOut">
              <a:rPr lang="zh-CN" altLang="en-US" smtClean="0"/>
              <a:t>2020/10/21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1BEBC7A-FD02-486B-81B5-A845787C689C}" type="slidenum">
              <a:rPr lang="zh-CN" altLang="en-US" smtClean="0"/>
              <a:t>‹#›</a:t>
            </a:fld>
            <a:endParaRPr lang="zh-CN" altLang="en-US"/>
          </a:p>
        </p:txBody>
      </p:sp>
    </p:spTree>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21E9E4D-0BE1-4AAA-A57B-DA425863F4AF}" type="datetimeFigureOut">
              <a:rPr lang="zh-CN" altLang="en-US" smtClean="0"/>
              <a:t>2020/10/21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1BEBC7A-FD02-486B-81B5-A845787C689C}" type="slidenum">
              <a:rPr lang="zh-CN" altLang="en-US" smtClean="0"/>
              <a:t>‹#›</a:t>
            </a:fld>
            <a:endParaRPr lang="zh-CN" altLang="en-US"/>
          </a:p>
        </p:txBody>
      </p:sp>
    </p:spTree>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21E9E4D-0BE1-4AAA-A57B-DA425863F4AF}" type="datetimeFigureOut">
              <a:rPr lang="zh-CN" altLang="en-US" smtClean="0"/>
              <a:t>2020/10/21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1BEBC7A-FD02-486B-81B5-A845787C689C}" type="slidenum">
              <a:rPr lang="zh-CN" altLang="en-US" smtClean="0"/>
              <a:t>‹#›</a:t>
            </a:fld>
            <a:endParaRPr lang="zh-CN" altLang="en-US"/>
          </a:p>
        </p:txBody>
      </p:sp>
    </p:spTree>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21E9E4D-0BE1-4AAA-A57B-DA425863F4AF}" type="datetimeFigureOut">
              <a:rPr lang="zh-CN" altLang="en-US" smtClean="0"/>
              <a:t>2020/10/21</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1BEBC7A-FD02-486B-81B5-A845787C689C}"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slow">
    <p:pull/>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3.xml"/><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19.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20.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21.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22.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23.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2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ags" Target="../tags/tag25.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xml"/><Relationship Id="rId1" Type="http://schemas.openxmlformats.org/officeDocument/2006/relationships/tags" Target="../tags/tag2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hyperlink" Target="&#20013;&#22269;&#39640;&#31561;&#25945;&#32946;&#23398;&#29983;&#20449;&#24687;&#32593;&#65288;&#23398;&#20449;&#32593;&#65289;.html"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0" y="2965381"/>
            <a:ext cx="9144000" cy="2178120"/>
          </a:xfrm>
          <a:prstGeom prst="rect">
            <a:avLst/>
          </a:prstGeom>
          <a:solidFill>
            <a:srgbClr val="1A3F6C"/>
          </a:solid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a:p>
        </p:txBody>
      </p:sp>
      <p:pic>
        <p:nvPicPr>
          <p:cNvPr id="103" name="Picture 2" descr="C:\Users\Administrator\Desktop\微立体创业计划\001.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3353012" y="285261"/>
            <a:ext cx="1967244" cy="196697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4" name="Picture 3" descr="C:\Users\Administrator\Desktop\微立体创业计划\00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38803" y="210279"/>
            <a:ext cx="2230535" cy="2230233"/>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sp>
        <p:nvSpPr>
          <p:cNvPr id="23" name="圆角矩形 22"/>
          <p:cNvSpPr/>
          <p:nvPr/>
        </p:nvSpPr>
        <p:spPr>
          <a:xfrm>
            <a:off x="2105198" y="3861667"/>
            <a:ext cx="4893912" cy="431915"/>
          </a:xfrm>
          <a:prstGeom prst="roundRect">
            <a:avLst/>
          </a:prstGeom>
          <a:solidFill>
            <a:schemeClr val="tx1">
              <a:lumMod val="50000"/>
              <a:lumOff val="50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13" tIns="45706" rIns="91413" bIns="45706" rtlCol="0" anchor="ctr"/>
          <a:lstStyle/>
          <a:p>
            <a:pPr algn="ctr"/>
            <a:endParaRPr lang="zh-CN" altLang="en-US" dirty="0"/>
          </a:p>
        </p:txBody>
      </p:sp>
      <p:sp>
        <p:nvSpPr>
          <p:cNvPr id="24" name="TextBox 23"/>
          <p:cNvSpPr txBox="1"/>
          <p:nvPr/>
        </p:nvSpPr>
        <p:spPr>
          <a:xfrm>
            <a:off x="2401850" y="3831945"/>
            <a:ext cx="4493483" cy="461637"/>
          </a:xfrm>
          <a:prstGeom prst="rect">
            <a:avLst/>
          </a:prstGeom>
          <a:noFill/>
        </p:spPr>
        <p:txBody>
          <a:bodyPr wrap="none" lIns="91413" tIns="45706" rIns="91413" bIns="45706" rtlCol="0">
            <a:spAutoFit/>
          </a:bodyPr>
          <a:lstStyle/>
          <a:p>
            <a:r>
              <a:rPr lang="zh-CN" altLang="en-US" sz="2400" dirty="0">
                <a:solidFill>
                  <a:schemeClr val="bg1"/>
                </a:solidFill>
                <a:effectLst>
                  <a:outerShdw blurRad="50800" dist="38100" dir="10800000" algn="r" rotWithShape="0">
                    <a:prstClr val="black">
                      <a:alpha val="40000"/>
                    </a:prstClr>
                  </a:outerShdw>
                </a:effectLst>
                <a:latin typeface="方正兰亭粗黑_GBK" panose="02000000000000000000" pitchFamily="2" charset="-122"/>
                <a:ea typeface="方正兰亭粗黑_GBK" panose="02000000000000000000" pitchFamily="2" charset="-122"/>
              </a:rPr>
              <a:t>继续教育中心（国际交流中心）</a:t>
            </a:r>
          </a:p>
        </p:txBody>
      </p:sp>
      <p:grpSp>
        <p:nvGrpSpPr>
          <p:cNvPr id="25" name="Group 91"/>
          <p:cNvGrpSpPr/>
          <p:nvPr/>
        </p:nvGrpSpPr>
        <p:grpSpPr bwMode="auto">
          <a:xfrm>
            <a:off x="2111997" y="3867831"/>
            <a:ext cx="390552" cy="616758"/>
            <a:chOff x="936" y="1480"/>
            <a:chExt cx="1589" cy="2510"/>
          </a:xfrm>
        </p:grpSpPr>
        <p:grpSp>
          <p:nvGrpSpPr>
            <p:cNvPr id="26" name="组合 33"/>
            <p:cNvGrpSpPr/>
            <p:nvPr/>
          </p:nvGrpSpPr>
          <p:grpSpPr bwMode="auto">
            <a:xfrm>
              <a:off x="985" y="1583"/>
              <a:ext cx="1441" cy="2407"/>
              <a:chOff x="1754168" y="3653262"/>
              <a:chExt cx="1857599" cy="3107815"/>
            </a:xfrm>
          </p:grpSpPr>
          <p:sp>
            <p:nvSpPr>
              <p:cNvPr id="31" name="椭圆 30"/>
              <p:cNvSpPr/>
              <p:nvPr/>
            </p:nvSpPr>
            <p:spPr>
              <a:xfrm>
                <a:off x="1754168" y="3653262"/>
                <a:ext cx="1857599" cy="1857597"/>
              </a:xfrm>
              <a:prstGeom prst="ellipse">
                <a:avLst/>
              </a:prstGeom>
              <a:solidFill>
                <a:schemeClr val="tx1">
                  <a:lumMod val="50000"/>
                  <a:lumOff val="50000"/>
                </a:schemeClr>
              </a:solid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3000" dirty="0">
                  <a:latin typeface="+mj-lt"/>
                  <a:ea typeface="方正超粗黑简体" panose="03000509000000000000" pitchFamily="65" charset="-122"/>
                </a:endParaRPr>
              </a:p>
            </p:txBody>
          </p:sp>
          <p:sp>
            <p:nvSpPr>
              <p:cNvPr id="32" name="椭圆 31"/>
              <p:cNvSpPr/>
              <p:nvPr/>
            </p:nvSpPr>
            <p:spPr>
              <a:xfrm>
                <a:off x="1911556" y="3810650"/>
                <a:ext cx="1542822" cy="1542820"/>
              </a:xfrm>
              <a:prstGeom prst="ellipse">
                <a:avLst/>
              </a:prstGeom>
              <a:solidFill>
                <a:srgbClr val="C20100"/>
              </a:soli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3" name="椭圆 32"/>
              <p:cNvSpPr/>
              <p:nvPr/>
            </p:nvSpPr>
            <p:spPr>
              <a:xfrm>
                <a:off x="1890879" y="3789973"/>
                <a:ext cx="1584176" cy="1584174"/>
              </a:xfrm>
              <a:prstGeom prst="ellipse">
                <a:avLst/>
              </a:prstGeom>
              <a:solidFill>
                <a:srgbClr val="1A3F6C"/>
              </a:solid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3000" dirty="0">
                  <a:solidFill>
                    <a:srgbClr val="0087CF"/>
                  </a:solidFill>
                  <a:latin typeface="+mj-lt"/>
                  <a:ea typeface="方正超粗黑简体" panose="03000509000000000000" pitchFamily="65" charset="-122"/>
                </a:endParaRPr>
              </a:p>
            </p:txBody>
          </p:sp>
          <p:sp>
            <p:nvSpPr>
              <p:cNvPr id="34" name="矩形 33"/>
              <p:cNvSpPr/>
              <p:nvPr/>
            </p:nvSpPr>
            <p:spPr>
              <a:xfrm>
                <a:off x="2196990" y="4093185"/>
                <a:ext cx="968886" cy="2667892"/>
              </a:xfrm>
              <a:prstGeom prst="rect">
                <a:avLst/>
              </a:prstGeom>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2700" b="1">
                  <a:solidFill>
                    <a:srgbClr val="CA0098"/>
                  </a:solidFill>
                  <a:latin typeface="微软雅黑" panose="020B0503020204020204" pitchFamily="34" charset="-122"/>
                  <a:ea typeface="微软雅黑" panose="020B0503020204020204" pitchFamily="34" charset="-122"/>
                </a:endParaRPr>
              </a:p>
            </p:txBody>
          </p:sp>
        </p:grpSp>
        <p:grpSp>
          <p:nvGrpSpPr>
            <p:cNvPr id="27" name="组合 4"/>
            <p:cNvGrpSpPr/>
            <p:nvPr/>
          </p:nvGrpSpPr>
          <p:grpSpPr bwMode="auto">
            <a:xfrm>
              <a:off x="936" y="1480"/>
              <a:ext cx="1589" cy="1588"/>
              <a:chOff x="3733576" y="3930057"/>
              <a:chExt cx="1801556" cy="1800152"/>
            </a:xfrm>
          </p:grpSpPr>
          <p:sp>
            <p:nvSpPr>
              <p:cNvPr id="28" name="椭圆 27"/>
              <p:cNvSpPr/>
              <p:nvPr/>
            </p:nvSpPr>
            <p:spPr>
              <a:xfrm>
                <a:off x="4003576" y="4200057"/>
                <a:ext cx="1260000" cy="1260000"/>
              </a:xfrm>
              <a:prstGeom prst="ellipse">
                <a:avLst/>
              </a:prstGeom>
              <a:noFill/>
              <a:ln>
                <a:gradFill flip="none" rotWithShape="1">
                  <a:gsLst>
                    <a:gs pos="100000">
                      <a:schemeClr val="bg1"/>
                    </a:gs>
                    <a:gs pos="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29" name="任意多边形 6"/>
              <p:cNvSpPr/>
              <p:nvPr/>
            </p:nvSpPr>
            <p:spPr>
              <a:xfrm>
                <a:off x="3734710" y="3930057"/>
                <a:ext cx="1800422" cy="1800152"/>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 name="connsiteX5" fmla="*/ 900000 w 1800000"/>
                  <a:gd name="connsiteY5" fmla="*/ 270000 h 1800000"/>
                  <a:gd name="connsiteX6" fmla="*/ 270000 w 1800000"/>
                  <a:gd name="connsiteY6" fmla="*/ 900000 h 1800000"/>
                  <a:gd name="connsiteX7" fmla="*/ 900000 w 1800000"/>
                  <a:gd name="connsiteY7" fmla="*/ 1530000 h 1800000"/>
                  <a:gd name="connsiteX8" fmla="*/ 1530000 w 1800000"/>
                  <a:gd name="connsiteY8" fmla="*/ 900000 h 1800000"/>
                  <a:gd name="connsiteX9" fmla="*/ 900000 w 1800000"/>
                  <a:gd name="connsiteY9" fmla="*/ 27000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moveTo>
                      <a:pt x="900000" y="270000"/>
                    </a:moveTo>
                    <a:cubicBezTo>
                      <a:pt x="552061" y="270000"/>
                      <a:pt x="270000" y="552061"/>
                      <a:pt x="270000" y="900000"/>
                    </a:cubicBezTo>
                    <a:cubicBezTo>
                      <a:pt x="270000" y="1247939"/>
                      <a:pt x="552061" y="1530000"/>
                      <a:pt x="900000" y="1530000"/>
                    </a:cubicBezTo>
                    <a:cubicBezTo>
                      <a:pt x="1247939" y="1530000"/>
                      <a:pt x="1530000" y="1247939"/>
                      <a:pt x="1530000" y="900000"/>
                    </a:cubicBezTo>
                    <a:cubicBezTo>
                      <a:pt x="1530000" y="552061"/>
                      <a:pt x="1247939" y="270000"/>
                      <a:pt x="900000" y="270000"/>
                    </a:cubicBezTo>
                    <a:close/>
                  </a:path>
                </a:pathLst>
              </a:custGeom>
              <a:gradFill>
                <a:gsLst>
                  <a:gs pos="0">
                    <a:srgbClr val="F0F0F0"/>
                  </a:gs>
                  <a:gs pos="100000">
                    <a:srgbClr val="DBDBDB"/>
                  </a:gs>
                </a:gsLst>
                <a:lin ang="2700000" scaled="1"/>
              </a:grad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0" name="椭圆 7"/>
              <p:cNvSpPr/>
              <p:nvPr/>
            </p:nvSpPr>
            <p:spPr>
              <a:xfrm>
                <a:off x="3733576" y="3930057"/>
                <a:ext cx="1800000" cy="1800000"/>
              </a:xfrm>
              <a:prstGeom prst="ellipse">
                <a:avLst/>
              </a:prstGeom>
              <a:noFill/>
              <a:ln>
                <a:gradFill flip="none" rotWithShape="1">
                  <a:gsLst>
                    <a:gs pos="0">
                      <a:schemeClr val="bg1"/>
                    </a:gs>
                    <a:gs pos="10000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pic>
        <p:nvPicPr>
          <p:cNvPr id="35" name="Picture 6" descr="D:\360data\重要数据\桌面\未标题-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2976" y="4000254"/>
            <a:ext cx="1475294" cy="35357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5567" y="3059157"/>
            <a:ext cx="8985956" cy="584747"/>
          </a:xfrm>
          <a:prstGeom prst="rect">
            <a:avLst/>
          </a:prstGeom>
          <a:noFill/>
        </p:spPr>
        <p:txBody>
          <a:bodyPr wrap="square" lIns="91413" tIns="45706" rIns="91413" bIns="45706" rtlCol="0">
            <a:spAutoFit/>
          </a:bodyPr>
          <a:lstStyle/>
          <a:p>
            <a:pPr algn="ctr"/>
            <a:r>
              <a:rPr lang="zh-CN" altLang="en-US" sz="3200" b="1" dirty="0">
                <a:solidFill>
                  <a:schemeClr val="bg1"/>
                </a:solidFill>
                <a:latin typeface="微软雅黑" panose="020B0503020204020204" pitchFamily="34" charset="-122"/>
                <a:ea typeface="微软雅黑" panose="020B0503020204020204" pitchFamily="34" charset="-122"/>
              </a:rPr>
              <a:t>桂林理工大学南宁分校专本衔接迎新宣讲会</a:t>
            </a:r>
          </a:p>
        </p:txBody>
      </p:sp>
      <p:sp>
        <p:nvSpPr>
          <p:cNvPr id="6" name="TextBox 5"/>
          <p:cNvSpPr txBox="1"/>
          <p:nvPr/>
        </p:nvSpPr>
        <p:spPr>
          <a:xfrm>
            <a:off x="2904363" y="4450356"/>
            <a:ext cx="3335269" cy="337185"/>
          </a:xfrm>
          <a:prstGeom prst="rect">
            <a:avLst/>
          </a:prstGeom>
          <a:noFill/>
        </p:spPr>
        <p:txBody>
          <a:bodyPr wrap="square" rtlCol="0">
            <a:spAutoFit/>
          </a:bodyPr>
          <a:lstStyle/>
          <a:p>
            <a:pPr algn="ctr"/>
            <a:r>
              <a:rPr lang="en-US" altLang="zh-CN" sz="1600" dirty="0">
                <a:solidFill>
                  <a:schemeClr val="bg1"/>
                </a:solidFill>
                <a:latin typeface="微软雅黑" panose="020B0503020204020204" pitchFamily="34" charset="-122"/>
                <a:ea typeface="微软雅黑" panose="020B0503020204020204" pitchFamily="34" charset="-122"/>
              </a:rPr>
              <a:t>2020</a:t>
            </a:r>
            <a:r>
              <a:rPr lang="zh-CN" altLang="en-US" sz="1600" dirty="0">
                <a:solidFill>
                  <a:schemeClr val="bg1"/>
                </a:solidFill>
                <a:latin typeface="微软雅黑" panose="020B0503020204020204" pitchFamily="34" charset="-122"/>
                <a:ea typeface="微软雅黑" panose="020B0503020204020204" pitchFamily="34" charset="-122"/>
              </a:rPr>
              <a:t>年</a:t>
            </a:r>
            <a:r>
              <a:rPr lang="en-US" altLang="zh-CN" sz="1600" dirty="0">
                <a:solidFill>
                  <a:schemeClr val="bg1"/>
                </a:solidFill>
                <a:latin typeface="微软雅黑" panose="020B0503020204020204" pitchFamily="34" charset="-122"/>
                <a:ea typeface="微软雅黑" panose="020B0503020204020204" pitchFamily="34" charset="-122"/>
              </a:rPr>
              <a:t>9</a:t>
            </a:r>
            <a:r>
              <a:rPr lang="zh-CN" altLang="en-US" sz="1600" dirty="0">
                <a:solidFill>
                  <a:schemeClr val="bg1"/>
                </a:solidFill>
                <a:latin typeface="微软雅黑" panose="020B0503020204020204" pitchFamily="34" charset="-122"/>
                <a:ea typeface="微软雅黑" panose="020B0503020204020204" pitchFamily="34" charset="-122"/>
              </a:rPr>
              <a:t>月</a:t>
            </a:r>
          </a:p>
        </p:txBody>
      </p:sp>
      <p:pic>
        <p:nvPicPr>
          <p:cNvPr id="7" name="图片 6"/>
          <p:cNvPicPr>
            <a:picLocks noChangeAspect="1"/>
          </p:cNvPicPr>
          <p:nvPr/>
        </p:nvPicPr>
        <p:blipFill rotWithShape="1">
          <a:blip r:embed="rId8" cstate="print">
            <a:clrChange>
              <a:clrFrom>
                <a:srgbClr val="000000">
                  <a:alpha val="0"/>
                </a:srgbClr>
              </a:clrFrom>
              <a:clrTo>
                <a:srgbClr val="000000">
                  <a:alpha val="0"/>
                </a:srgbClr>
              </a:clrTo>
            </a:clrChange>
            <a:duotone>
              <a:schemeClr val="accent1">
                <a:shade val="45000"/>
                <a:satMod val="135000"/>
              </a:schemeClr>
              <a:prstClr val="white"/>
            </a:duotone>
            <a:extLst>
              <a:ext uri="{BEBA8EAE-BF5A-486C-A8C5-ECC9F3942E4B}">
                <a14:imgProps xmlns:a14="http://schemas.microsoft.com/office/drawing/2010/main">
                  <a14:imgLayer r:embed="rId9">
                    <a14:imgEffect>
                      <a14:brightnessContrast bright="-40000" contrast="40000"/>
                    </a14:imgEffect>
                    <a14:imgEffect>
                      <a14:colorTemperature colorTemp="8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l="5031" t="9687" r="78142" b="12851"/>
          <a:stretch>
            <a:fillRect/>
          </a:stretch>
        </p:blipFill>
        <p:spPr>
          <a:xfrm>
            <a:off x="4063349" y="336800"/>
            <a:ext cx="1381442" cy="1894064"/>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p:cTn id="7" dur="500" fill="hold"/>
                                        <p:tgtEl>
                                          <p:spTgt spid="103"/>
                                        </p:tgtEl>
                                        <p:attrNameLst>
                                          <p:attrName>ppt_w</p:attrName>
                                        </p:attrNameLst>
                                      </p:cBhvr>
                                      <p:tavLst>
                                        <p:tav tm="0">
                                          <p:val>
                                            <p:fltVal val="0"/>
                                          </p:val>
                                        </p:tav>
                                        <p:tav tm="100000">
                                          <p:val>
                                            <p:strVal val="#ppt_w"/>
                                          </p:val>
                                        </p:tav>
                                      </p:tavLst>
                                    </p:anim>
                                    <p:anim calcmode="lin" valueType="num">
                                      <p:cBhvr>
                                        <p:cTn id="8" dur="500" fill="hold"/>
                                        <p:tgtEl>
                                          <p:spTgt spid="103"/>
                                        </p:tgtEl>
                                        <p:attrNameLst>
                                          <p:attrName>ppt_h</p:attrName>
                                        </p:attrNameLst>
                                      </p:cBhvr>
                                      <p:tavLst>
                                        <p:tav tm="0">
                                          <p:val>
                                            <p:fltVal val="0"/>
                                          </p:val>
                                        </p:tav>
                                        <p:tav tm="100000">
                                          <p:val>
                                            <p:strVal val="#ppt_h"/>
                                          </p:val>
                                        </p:tav>
                                      </p:tavLst>
                                    </p:anim>
                                    <p:animEffect transition="in" filter="fade">
                                      <p:cBhvr>
                                        <p:cTn id="9" dur="500"/>
                                        <p:tgtEl>
                                          <p:spTgt spid="103"/>
                                        </p:tgtEl>
                                      </p:cBhvr>
                                    </p:animEffect>
                                  </p:childTnLst>
                                </p:cTn>
                              </p:par>
                              <p:par>
                                <p:cTn id="10" presetID="42" presetClass="entr" presetSubtype="0" fill="hold" nodeType="with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fade">
                                      <p:cBhvr>
                                        <p:cTn id="12" dur="500"/>
                                        <p:tgtEl>
                                          <p:spTgt spid="104"/>
                                        </p:tgtEl>
                                      </p:cBhvr>
                                    </p:animEffect>
                                    <p:anim calcmode="lin" valueType="num">
                                      <p:cBhvr>
                                        <p:cTn id="13" dur="500" fill="hold"/>
                                        <p:tgtEl>
                                          <p:spTgt spid="104"/>
                                        </p:tgtEl>
                                        <p:attrNameLst>
                                          <p:attrName>ppt_x</p:attrName>
                                        </p:attrNameLst>
                                      </p:cBhvr>
                                      <p:tavLst>
                                        <p:tav tm="0">
                                          <p:val>
                                            <p:strVal val="#ppt_x"/>
                                          </p:val>
                                        </p:tav>
                                        <p:tav tm="100000">
                                          <p:val>
                                            <p:strVal val="#ppt_x"/>
                                          </p:val>
                                        </p:tav>
                                      </p:tavLst>
                                    </p:anim>
                                    <p:anim calcmode="lin" valueType="num">
                                      <p:cBhvr>
                                        <p:cTn id="14" dur="500" fill="hold"/>
                                        <p:tgtEl>
                                          <p:spTgt spid="10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2400"/>
                                        <p:tgtEl>
                                          <p:spTgt spid="4"/>
                                        </p:tgtEl>
                                        <p:attrNameLst>
                                          <p:attrName>ppt_x</p:attrName>
                                        </p:attrNameLst>
                                      </p:cBhvr>
                                      <p:tavLst>
                                        <p:tav tm="0">
                                          <p:val>
                                            <p:strVal val="#ppt_x-#ppt_w*1.125000"/>
                                          </p:val>
                                        </p:tav>
                                        <p:tav tm="100000">
                                          <p:val>
                                            <p:strVal val="#ppt_x"/>
                                          </p:val>
                                        </p:tav>
                                      </p:tavLst>
                                    </p:anim>
                                    <p:animEffect transition="in" filter="wipe(right)">
                                      <p:cBhvr>
                                        <p:cTn id="19" dur="2400"/>
                                        <p:tgtEl>
                                          <p:spTgt spid="4"/>
                                        </p:tgtEl>
                                      </p:cBhvr>
                                    </p:animEffect>
                                  </p:childTnLst>
                                </p:cTn>
                              </p:par>
                              <p:par>
                                <p:cTn id="20" presetID="2" presetClass="entr" presetSubtype="2" fill="hold" grpId="0" nodeType="withEffect">
                                  <p:stCondLst>
                                    <p:cond delay="1700"/>
                                  </p:stCondLst>
                                  <p:iterate type="lt">
                                    <p:tmPct val="23333"/>
                                  </p:iterate>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1+#ppt_w/2"/>
                                          </p:val>
                                        </p:tav>
                                        <p:tav tm="100000">
                                          <p:val>
                                            <p:strVal val="#ppt_x"/>
                                          </p:val>
                                        </p:tav>
                                      </p:tavLst>
                                    </p:anim>
                                    <p:anim calcmode="lin" valueType="num">
                                      <p:cBhvr additive="base">
                                        <p:cTn id="23" dur="500" fill="hold"/>
                                        <p:tgtEl>
                                          <p:spTgt spid="2"/>
                                        </p:tgtEl>
                                        <p:attrNameLst>
                                          <p:attrName>ppt_y</p:attrName>
                                        </p:attrNameLst>
                                      </p:cBhvr>
                                      <p:tavLst>
                                        <p:tav tm="0">
                                          <p:val>
                                            <p:strVal val="#ppt_y"/>
                                          </p:val>
                                        </p:tav>
                                        <p:tav tm="100000">
                                          <p:val>
                                            <p:strVal val="#ppt_y"/>
                                          </p:val>
                                        </p:tav>
                                      </p:tavLst>
                                    </p:anim>
                                  </p:childTnLst>
                                </p:cTn>
                              </p:par>
                            </p:childTnLst>
                          </p:cTn>
                        </p:par>
                        <p:par>
                          <p:cTn id="24" fill="hold">
                            <p:stCondLst>
                              <p:cond delay="4799"/>
                            </p:stCondLst>
                            <p:childTnLst>
                              <p:par>
                                <p:cTn id="25" presetID="10" presetClass="entr" presetSubtype="0"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5299"/>
                            </p:stCondLst>
                            <p:childTnLst>
                              <p:par>
                                <p:cTn id="29" presetID="10"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par>
                          <p:cTn id="32" fill="hold">
                            <p:stCondLst>
                              <p:cond delay="5799"/>
                            </p:stCondLst>
                            <p:childTnLst>
                              <p:par>
                                <p:cTn id="33" presetID="2" presetClass="entr" presetSubtype="4"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ppt_x"/>
                                          </p:val>
                                        </p:tav>
                                        <p:tav tm="100000">
                                          <p:val>
                                            <p:strVal val="#ppt_x"/>
                                          </p:val>
                                        </p:tav>
                                      </p:tavLst>
                                    </p:anim>
                                    <p:anim calcmode="lin" valueType="num">
                                      <p:cBhvr additive="base">
                                        <p:cTn id="36" dur="500" fill="hold"/>
                                        <p:tgtEl>
                                          <p:spTgt spid="35"/>
                                        </p:tgtEl>
                                        <p:attrNameLst>
                                          <p:attrName>ppt_y</p:attrName>
                                        </p:attrNameLst>
                                      </p:cBhvr>
                                      <p:tavLst>
                                        <p:tav tm="0">
                                          <p:val>
                                            <p:strVal val="1+#ppt_h/2"/>
                                          </p:val>
                                        </p:tav>
                                        <p:tav tm="100000">
                                          <p:val>
                                            <p:strVal val="#ppt_y"/>
                                          </p:val>
                                        </p:tav>
                                      </p:tavLst>
                                    </p:anim>
                                  </p:childTnLst>
                                </p:cTn>
                              </p:par>
                            </p:childTnLst>
                          </p:cTn>
                        </p:par>
                        <p:par>
                          <p:cTn id="37" fill="hold">
                            <p:stCondLst>
                              <p:cond delay="6299"/>
                            </p:stCondLst>
                            <p:childTnLst>
                              <p:par>
                                <p:cTn id="38" presetID="42" presetClass="path" presetSubtype="0" accel="50000" decel="50000" fill="hold" nodeType="afterEffect">
                                  <p:stCondLst>
                                    <p:cond delay="0"/>
                                  </p:stCondLst>
                                  <p:childTnLst>
                                    <p:animMotion origin="layout" path="M 3.05556E-6 1.60494E-6 L 0.49149 -0.00124 " pathEditMode="relative" rAng="0" ptsTypes="AA">
                                      <p:cBhvr>
                                        <p:cTn id="39" dur="2000" fill="hold"/>
                                        <p:tgtEl>
                                          <p:spTgt spid="25"/>
                                        </p:tgtEl>
                                        <p:attrNameLst>
                                          <p:attrName>ppt_x</p:attrName>
                                          <p:attrName>ppt_y</p:attrName>
                                        </p:attrNameLst>
                                      </p:cBhvr>
                                      <p:rCtr x="24566" y="-62"/>
                                    </p:animMotion>
                                  </p:childTnLst>
                                </p:cTn>
                              </p:par>
                              <p:par>
                                <p:cTn id="40" presetID="42" presetClass="path" presetSubtype="0" accel="50000" decel="50000" fill="hold" nodeType="withEffect">
                                  <p:stCondLst>
                                    <p:cond delay="0"/>
                                  </p:stCondLst>
                                  <p:childTnLst>
                                    <p:animMotion origin="layout" path="M -1.38889E-6 3.7037E-6 L 0.49375 -0.00155 " pathEditMode="relative" rAng="0" ptsTypes="AA">
                                      <p:cBhvr>
                                        <p:cTn id="41" dur="2000" fill="hold"/>
                                        <p:tgtEl>
                                          <p:spTgt spid="35"/>
                                        </p:tgtEl>
                                        <p:attrNameLst>
                                          <p:attrName>ppt_x</p:attrName>
                                          <p:attrName>ppt_y</p:attrName>
                                        </p:attrNameLst>
                                      </p:cBhvr>
                                      <p:rCtr x="24688" y="-93"/>
                                    </p:animMotion>
                                  </p:childTnLst>
                                </p:cTn>
                              </p:par>
                              <p:par>
                                <p:cTn id="42" presetID="22" presetClass="entr" presetSubtype="8" fill="hold" grpId="0" nodeType="withEffect">
                                  <p:stCondLst>
                                    <p:cond delay="400"/>
                                  </p:stCondLst>
                                  <p:childTnLst>
                                    <p:set>
                                      <p:cBhvr>
                                        <p:cTn id="43" dur="1" fill="hold">
                                          <p:stCondLst>
                                            <p:cond delay="0"/>
                                          </p:stCondLst>
                                        </p:cTn>
                                        <p:tgtEl>
                                          <p:spTgt spid="24"/>
                                        </p:tgtEl>
                                        <p:attrNameLst>
                                          <p:attrName>style.visibility</p:attrName>
                                        </p:attrNameLst>
                                      </p:cBhvr>
                                      <p:to>
                                        <p:strVal val="visible"/>
                                      </p:to>
                                    </p:set>
                                    <p:animEffect transition="in" filter="wipe(left)">
                                      <p:cBhvr>
                                        <p:cTn id="44" dur="1600"/>
                                        <p:tgtEl>
                                          <p:spTgt spid="24"/>
                                        </p:tgtEl>
                                      </p:cBhvr>
                                    </p:animEffect>
                                  </p:childTnLst>
                                </p:cTn>
                              </p:par>
                            </p:childTnLst>
                          </p:cTn>
                        </p:par>
                        <p:par>
                          <p:cTn id="45" fill="hold">
                            <p:stCondLst>
                              <p:cond delay="8299"/>
                            </p:stCondLst>
                            <p:childTnLst>
                              <p:par>
                                <p:cTn id="46" presetID="10" presetClass="exit" presetSubtype="0" fill="hold" nodeType="after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35"/>
                                        </p:tgtEl>
                                      </p:cBhvr>
                                    </p:animEffect>
                                    <p:set>
                                      <p:cBhvr>
                                        <p:cTn id="51" dur="1" fill="hold">
                                          <p:stCondLst>
                                            <p:cond delay="499"/>
                                          </p:stCondLst>
                                        </p:cTn>
                                        <p:tgtEl>
                                          <p:spTgt spid="35"/>
                                        </p:tgtEl>
                                        <p:attrNameLst>
                                          <p:attrName>style.visibility</p:attrName>
                                        </p:attrNameLst>
                                      </p:cBhvr>
                                      <p:to>
                                        <p:strVal val="hidden"/>
                                      </p:to>
                                    </p:set>
                                  </p:childTnLst>
                                </p:cTn>
                              </p:par>
                            </p:childTnLst>
                          </p:cTn>
                        </p:par>
                        <p:par>
                          <p:cTn id="52" fill="hold">
                            <p:stCondLst>
                              <p:cond delay="8799"/>
                            </p:stCondLst>
                            <p:childTnLst>
                              <p:par>
                                <p:cTn id="53" presetID="22" presetClass="entr" presetSubtype="2" fill="hold" grpId="0"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right)">
                                      <p:cBhvr>
                                        <p:cTn id="5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animBg="1"/>
      <p:bldP spid="24" grpId="0"/>
      <p:bldP spid="2"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5" name="直接连接符 94"/>
          <p:cNvCxnSpPr/>
          <p:nvPr/>
        </p:nvCxnSpPr>
        <p:spPr>
          <a:xfrm>
            <a:off x="515257" y="528417"/>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855846" y="112427"/>
            <a:ext cx="2544286" cy="400110"/>
          </a:xfrm>
          <a:prstGeom prst="rect">
            <a:avLst/>
          </a:prstGeom>
          <a:noFill/>
        </p:spPr>
        <p:txBody>
          <a:bodyPr wrap="none" rtlCol="0">
            <a:spAutoFit/>
          </a:bodyPr>
          <a:lstStyle/>
          <a:p>
            <a:pPr lvl="0"/>
            <a:r>
              <a:rPr lang="zh-CN" altLang="en-US" sz="2000" b="1" spc="300" dirty="0">
                <a:solidFill>
                  <a:srgbClr val="1A3F6C"/>
                </a:solidFill>
                <a:latin typeface="微软雅黑" panose="020B0503020204020204" pitchFamily="34" charset="-122"/>
                <a:ea typeface="微软雅黑" panose="020B0503020204020204" pitchFamily="34" charset="-122"/>
              </a:rPr>
              <a:t>自考本科毕业证书</a:t>
            </a:r>
          </a:p>
        </p:txBody>
      </p:sp>
      <p:sp>
        <p:nvSpPr>
          <p:cNvPr id="144" name="TextBox 143"/>
          <p:cNvSpPr txBox="1"/>
          <p:nvPr/>
        </p:nvSpPr>
        <p:spPr>
          <a:xfrm>
            <a:off x="1155884" y="4489585"/>
            <a:ext cx="6212479" cy="584775"/>
          </a:xfrm>
          <a:prstGeom prst="rect">
            <a:avLst/>
          </a:prstGeom>
          <a:noFill/>
        </p:spPr>
        <p:txBody>
          <a:bodyPr wrap="square" rtlCol="0">
            <a:spAutoFit/>
          </a:bodyPr>
          <a:lstStyle/>
          <a:p>
            <a:pPr lvl="0" indent="457200"/>
            <a:r>
              <a:rPr lang="zh-CN" altLang="en-US" sz="1600" b="1" spc="300" dirty="0">
                <a:latin typeface="微软雅黑" panose="020B0503020204020204" pitchFamily="34" charset="-122"/>
                <a:ea typeface="微软雅黑" panose="020B0503020204020204" pitchFamily="34" charset="-122"/>
              </a:rPr>
              <a:t>证书授权单位：广西高等教育自学考试委员会颁发</a:t>
            </a:r>
            <a:endParaRPr lang="en-US" altLang="zh-CN" sz="1600" b="1" spc="300" dirty="0">
              <a:latin typeface="微软雅黑" panose="020B0503020204020204" pitchFamily="34" charset="-122"/>
              <a:ea typeface="微软雅黑" panose="020B0503020204020204" pitchFamily="34" charset="-122"/>
            </a:endParaRPr>
          </a:p>
          <a:p>
            <a:pPr lvl="0" indent="457200"/>
            <a:r>
              <a:rPr lang="en-US" altLang="zh-CN" sz="1600" b="1" spc="300" dirty="0">
                <a:latin typeface="微软雅黑" panose="020B0503020204020204" pitchFamily="34" charset="-122"/>
                <a:ea typeface="微软雅黑" panose="020B0503020204020204" pitchFamily="34" charset="-122"/>
              </a:rPr>
              <a:t>		   </a:t>
            </a:r>
            <a:r>
              <a:rPr lang="zh-CN" altLang="en-US" sz="1600" b="1" spc="300" dirty="0">
                <a:latin typeface="微软雅黑" panose="020B0503020204020204" pitchFamily="34" charset="-122"/>
                <a:ea typeface="微软雅黑" panose="020B0503020204020204" pitchFamily="34" charset="-122"/>
              </a:rPr>
              <a:t>桂林理工大学盖章</a:t>
            </a:r>
          </a:p>
        </p:txBody>
      </p:sp>
      <p:pic>
        <p:nvPicPr>
          <p:cNvPr id="7" name="图片 1" descr="新文档 2017-07-22 (1)_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3406" y="637835"/>
            <a:ext cx="5666733" cy="3786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descr="IMG_20170906_09255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3406" y="668236"/>
            <a:ext cx="5666733" cy="373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椭圆 8"/>
          <p:cNvSpPr/>
          <p:nvPr/>
        </p:nvSpPr>
        <p:spPr>
          <a:xfrm>
            <a:off x="581069" y="195687"/>
            <a:ext cx="274777" cy="274777"/>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6249670" y="160020"/>
            <a:ext cx="2536825" cy="368300"/>
          </a:xfrm>
          <a:prstGeom prst="rect">
            <a:avLst/>
          </a:prstGeom>
          <a:noFill/>
        </p:spPr>
        <p:txBody>
          <a:bodyPr wrap="square" rtlCol="0">
            <a:spAutoFit/>
            <a:scene3d>
              <a:camera prst="orthographicFront"/>
              <a:lightRig rig="threePt" dir="t"/>
            </a:scene3d>
          </a:bodyPr>
          <a:lstStyle/>
          <a:p>
            <a:r>
              <a:rPr lang="zh-CN" altLang="en-US">
                <a:solidFill>
                  <a:schemeClr val="accent1"/>
                </a:solidFill>
                <a:effectLst>
                  <a:outerShdw blurRad="38100" dist="25400" dir="5400000" algn="ctr" rotWithShape="0">
                    <a:srgbClr val="6E747A">
                      <a:alpha val="43000"/>
                    </a:srgbClr>
                  </a:outerShdw>
                </a:effectLst>
                <a:latin typeface="华文行楷" panose="02010800040101010101" charset="-122"/>
                <a:ea typeface="华文行楷" panose="02010800040101010101" charset="-122"/>
                <a:cs typeface="华文行楷" panose="02010800040101010101" charset="-122"/>
              </a:rPr>
              <a:t>厚德笃学  惟实励新</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wipe(left)">
                                      <p:cBhvr>
                                        <p:cTn id="7" dur="300"/>
                                        <p:tgtEl>
                                          <p:spTgt spid="9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300"/>
                                        <p:tgtEl>
                                          <p:spTgt spid="9"/>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106"/>
                                        </p:tgtEl>
                                        <p:attrNameLst>
                                          <p:attrName>style.visibility</p:attrName>
                                        </p:attrNameLst>
                                      </p:cBhvr>
                                      <p:to>
                                        <p:strVal val="visible"/>
                                      </p:to>
                                    </p:set>
                                    <p:anim calcmode="lin" valueType="num">
                                      <p:cBhvr additive="base">
                                        <p:cTn id="15" dur="500"/>
                                        <p:tgtEl>
                                          <p:spTgt spid="106"/>
                                        </p:tgtEl>
                                        <p:attrNameLst>
                                          <p:attrName>ppt_x</p:attrName>
                                        </p:attrNameLst>
                                      </p:cBhvr>
                                      <p:tavLst>
                                        <p:tav tm="0">
                                          <p:val>
                                            <p:strVal val="#ppt_x-#ppt_w*1.125000"/>
                                          </p:val>
                                        </p:tav>
                                        <p:tav tm="100000">
                                          <p:val>
                                            <p:strVal val="#ppt_x"/>
                                          </p:val>
                                        </p:tav>
                                      </p:tavLst>
                                    </p:anim>
                                    <p:animEffect transition="in" filter="wipe(right)">
                                      <p:cBhvr>
                                        <p:cTn id="16" dur="500"/>
                                        <p:tgtEl>
                                          <p:spTgt spid="106"/>
                                        </p:tgtEl>
                                      </p:cBhvr>
                                    </p:animEffect>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144"/>
                                        </p:tgtEl>
                                        <p:attrNameLst>
                                          <p:attrName>style.visibility</p:attrName>
                                        </p:attrNameLst>
                                      </p:cBhvr>
                                      <p:to>
                                        <p:strVal val="visible"/>
                                      </p:to>
                                    </p:set>
                                    <p:anim calcmode="lin" valueType="num">
                                      <p:cBhvr additive="base">
                                        <p:cTn id="20" dur="500" fill="hold"/>
                                        <p:tgtEl>
                                          <p:spTgt spid="144"/>
                                        </p:tgtEl>
                                        <p:attrNameLst>
                                          <p:attrName>ppt_x</p:attrName>
                                        </p:attrNameLst>
                                      </p:cBhvr>
                                      <p:tavLst>
                                        <p:tav tm="0">
                                          <p:val>
                                            <p:strVal val="#ppt_x"/>
                                          </p:val>
                                        </p:tav>
                                        <p:tav tm="100000">
                                          <p:val>
                                            <p:strVal val="#ppt_x"/>
                                          </p:val>
                                        </p:tav>
                                      </p:tavLst>
                                    </p:anim>
                                    <p:anim calcmode="lin" valueType="num">
                                      <p:cBhvr additive="base">
                                        <p:cTn id="21" dur="500" fill="hold"/>
                                        <p:tgtEl>
                                          <p:spTgt spid="144"/>
                                        </p:tgtEl>
                                        <p:attrNameLst>
                                          <p:attrName>ppt_y</p:attrName>
                                        </p:attrNameLst>
                                      </p:cBhvr>
                                      <p:tavLst>
                                        <p:tav tm="0">
                                          <p:val>
                                            <p:strVal val="1+#ppt_h/2"/>
                                          </p:val>
                                        </p:tav>
                                        <p:tav tm="100000">
                                          <p:val>
                                            <p:strVal val="#ppt_y"/>
                                          </p:val>
                                        </p:tav>
                                      </p:tavLst>
                                    </p:anim>
                                  </p:childTnLst>
                                </p:cTn>
                              </p:par>
                              <p:par>
                                <p:cTn id="22" presetID="54" presetClass="entr" presetSubtype="0" accel="10000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strVal val="#ppt_w*0.05"/>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anim calcmode="lin" valueType="num">
                                      <p:cBhvr>
                                        <p:cTn id="26" dur="500" fill="hold"/>
                                        <p:tgtEl>
                                          <p:spTgt spid="7"/>
                                        </p:tgtEl>
                                        <p:attrNameLst>
                                          <p:attrName>ppt_x</p:attrName>
                                        </p:attrNameLst>
                                      </p:cBhvr>
                                      <p:tavLst>
                                        <p:tav tm="0">
                                          <p:val>
                                            <p:strVal val="#ppt_x-.2"/>
                                          </p:val>
                                        </p:tav>
                                        <p:tav tm="100000">
                                          <p:val>
                                            <p:strVal val="#ppt_x"/>
                                          </p:val>
                                        </p:tav>
                                      </p:tavLst>
                                    </p:anim>
                                    <p:anim calcmode="lin" valueType="num">
                                      <p:cBhvr>
                                        <p:cTn id="27" dur="500" fill="hold"/>
                                        <p:tgtEl>
                                          <p:spTgt spid="7"/>
                                        </p:tgtEl>
                                        <p:attrNameLst>
                                          <p:attrName>ppt_y</p:attrName>
                                        </p:attrNameLst>
                                      </p:cBhvr>
                                      <p:tavLst>
                                        <p:tav tm="0">
                                          <p:val>
                                            <p:strVal val="#ppt_y"/>
                                          </p:val>
                                        </p:tav>
                                        <p:tav tm="100000">
                                          <p:val>
                                            <p:strVal val="#ppt_y"/>
                                          </p:val>
                                        </p:tav>
                                      </p:tavLst>
                                    </p:anim>
                                    <p:animEffect transition="in" filter="fade">
                                      <p:cBhvr>
                                        <p:cTn id="28" dur="500"/>
                                        <p:tgtEl>
                                          <p:spTgt spid="7"/>
                                        </p:tgtEl>
                                      </p:cBhvr>
                                    </p:animEffect>
                                  </p:childTnLst>
                                </p:cTn>
                              </p:par>
                            </p:childTnLst>
                          </p:cTn>
                        </p:par>
                        <p:par>
                          <p:cTn id="29" fill="hold">
                            <p:stCondLst>
                              <p:cond delay="2000"/>
                            </p:stCondLst>
                            <p:childTnLst>
                              <p:par>
                                <p:cTn id="30" presetID="30" presetClass="entr" presetSubtype="0" fill="hold" nodeType="afterEffect">
                                  <p:stCondLst>
                                    <p:cond delay="100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800" decel="100000"/>
                                        <p:tgtEl>
                                          <p:spTgt spid="6"/>
                                        </p:tgtEl>
                                      </p:cBhvr>
                                    </p:animEffect>
                                    <p:anim calcmode="lin" valueType="num">
                                      <p:cBhvr>
                                        <p:cTn id="33" dur="800" decel="100000" fill="hold"/>
                                        <p:tgtEl>
                                          <p:spTgt spid="6"/>
                                        </p:tgtEl>
                                        <p:attrNameLst>
                                          <p:attrName>style.rotation</p:attrName>
                                        </p:attrNameLst>
                                      </p:cBhvr>
                                      <p:tavLst>
                                        <p:tav tm="0">
                                          <p:val>
                                            <p:fltVal val="-90"/>
                                          </p:val>
                                        </p:tav>
                                        <p:tav tm="100000">
                                          <p:val>
                                            <p:fltVal val="0"/>
                                          </p:val>
                                        </p:tav>
                                      </p:tavLst>
                                    </p:anim>
                                    <p:anim calcmode="lin" valueType="num">
                                      <p:cBhvr>
                                        <p:cTn id="34" dur="800" decel="100000" fill="hold"/>
                                        <p:tgtEl>
                                          <p:spTgt spid="6"/>
                                        </p:tgtEl>
                                        <p:attrNameLst>
                                          <p:attrName>ppt_x</p:attrName>
                                        </p:attrNameLst>
                                      </p:cBhvr>
                                      <p:tavLst>
                                        <p:tav tm="0">
                                          <p:val>
                                            <p:strVal val="#ppt_x+0.4"/>
                                          </p:val>
                                        </p:tav>
                                        <p:tav tm="100000">
                                          <p:val>
                                            <p:strVal val="#ppt_x-0.05"/>
                                          </p:val>
                                        </p:tav>
                                      </p:tavLst>
                                    </p:anim>
                                    <p:anim calcmode="lin" valueType="num">
                                      <p:cBhvr>
                                        <p:cTn id="35" dur="800" decel="100000" fill="hold"/>
                                        <p:tgtEl>
                                          <p:spTgt spid="6"/>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44"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5" name="直接连接符 94"/>
          <p:cNvCxnSpPr/>
          <p:nvPr/>
        </p:nvCxnSpPr>
        <p:spPr>
          <a:xfrm>
            <a:off x="515257" y="528417"/>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912132" y="118490"/>
            <a:ext cx="3134191" cy="400110"/>
          </a:xfrm>
          <a:prstGeom prst="rect">
            <a:avLst/>
          </a:prstGeom>
          <a:noFill/>
        </p:spPr>
        <p:txBody>
          <a:bodyPr wrap="none" rtlCol="0">
            <a:spAutoFit/>
          </a:bodyPr>
          <a:lstStyle/>
          <a:p>
            <a:pPr lvl="0"/>
            <a:r>
              <a:rPr lang="zh-CN" altLang="en-US" sz="2000" b="1" spc="300" dirty="0">
                <a:solidFill>
                  <a:srgbClr val="1A3F6C"/>
                </a:solidFill>
                <a:latin typeface="微软雅黑" panose="020B0503020204020204" pitchFamily="34" charset="-122"/>
                <a:ea typeface="微软雅黑" panose="020B0503020204020204" pitchFamily="34" charset="-122"/>
              </a:rPr>
              <a:t>自考本科学士学位证书</a:t>
            </a:r>
          </a:p>
        </p:txBody>
      </p:sp>
      <p:sp>
        <p:nvSpPr>
          <p:cNvPr id="144" name="TextBox 143"/>
          <p:cNvSpPr txBox="1"/>
          <p:nvPr/>
        </p:nvSpPr>
        <p:spPr>
          <a:xfrm>
            <a:off x="1925209" y="4756726"/>
            <a:ext cx="7144363" cy="338554"/>
          </a:xfrm>
          <a:prstGeom prst="rect">
            <a:avLst/>
          </a:prstGeom>
          <a:noFill/>
        </p:spPr>
        <p:txBody>
          <a:bodyPr wrap="square" rtlCol="0">
            <a:spAutoFit/>
          </a:bodyPr>
          <a:lstStyle/>
          <a:p>
            <a:pPr lvl="0"/>
            <a:r>
              <a:rPr lang="zh-CN" altLang="en-US" sz="1600" b="1" spc="300" dirty="0">
                <a:latin typeface="微软雅黑" panose="020B0503020204020204" pitchFamily="34" charset="-122"/>
                <a:ea typeface="微软雅黑" panose="020B0503020204020204" pitchFamily="34" charset="-122"/>
              </a:rPr>
              <a:t>符合学士学位授予条件者，可申请学士学位</a:t>
            </a: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5765" y="3875263"/>
            <a:ext cx="1561666" cy="1266118"/>
          </a:xfrm>
          <a:prstGeom prst="rect">
            <a:avLst/>
          </a:prstGeom>
        </p:spPr>
      </p:pic>
      <p:pic>
        <p:nvPicPr>
          <p:cNvPr id="12" name="图片 11" descr="IMG_20170906_0924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8891" y="614458"/>
            <a:ext cx="3206869" cy="4056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 descr="新文档 2017-07-22 (1)_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725" y="614458"/>
            <a:ext cx="3206869" cy="4049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椭圆 9"/>
          <p:cNvSpPr/>
          <p:nvPr/>
        </p:nvSpPr>
        <p:spPr>
          <a:xfrm>
            <a:off x="637355" y="183339"/>
            <a:ext cx="274777" cy="274777"/>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6322695" y="137160"/>
            <a:ext cx="2305685" cy="368300"/>
          </a:xfrm>
          <a:prstGeom prst="rect">
            <a:avLst/>
          </a:prstGeom>
          <a:noFill/>
        </p:spPr>
        <p:txBody>
          <a:bodyPr wrap="square" rtlCol="0">
            <a:spAutoFit/>
            <a:scene3d>
              <a:camera prst="orthographicFront"/>
              <a:lightRig rig="threePt" dir="t"/>
            </a:scene3d>
          </a:bodyPr>
          <a:lstStyle/>
          <a:p>
            <a:r>
              <a:rPr lang="zh-CN" altLang="en-US">
                <a:solidFill>
                  <a:schemeClr val="accent1"/>
                </a:solidFill>
                <a:effectLst>
                  <a:outerShdw blurRad="38100" dist="25400" dir="5400000" algn="ctr" rotWithShape="0">
                    <a:srgbClr val="6E747A">
                      <a:alpha val="43000"/>
                    </a:srgbClr>
                  </a:outerShdw>
                </a:effectLst>
                <a:latin typeface="华文行楷" panose="02010800040101010101" charset="-122"/>
                <a:ea typeface="华文行楷" panose="02010800040101010101" charset="-122"/>
                <a:cs typeface="华文行楷" panose="02010800040101010101" charset="-122"/>
              </a:rPr>
              <a:t>厚德笃学  惟实励新</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wipe(left)">
                                      <p:cBhvr>
                                        <p:cTn id="7" dur="300"/>
                                        <p:tgtEl>
                                          <p:spTgt spid="9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300"/>
                                        <p:tgtEl>
                                          <p:spTgt spid="10"/>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106"/>
                                        </p:tgtEl>
                                        <p:attrNameLst>
                                          <p:attrName>style.visibility</p:attrName>
                                        </p:attrNameLst>
                                      </p:cBhvr>
                                      <p:to>
                                        <p:strVal val="visible"/>
                                      </p:to>
                                    </p:set>
                                    <p:anim calcmode="lin" valueType="num">
                                      <p:cBhvr additive="base">
                                        <p:cTn id="15" dur="500"/>
                                        <p:tgtEl>
                                          <p:spTgt spid="106"/>
                                        </p:tgtEl>
                                        <p:attrNameLst>
                                          <p:attrName>ppt_x</p:attrName>
                                        </p:attrNameLst>
                                      </p:cBhvr>
                                      <p:tavLst>
                                        <p:tav tm="0">
                                          <p:val>
                                            <p:strVal val="#ppt_x-#ppt_w*1.125000"/>
                                          </p:val>
                                        </p:tav>
                                        <p:tav tm="100000">
                                          <p:val>
                                            <p:strVal val="#ppt_x"/>
                                          </p:val>
                                        </p:tav>
                                      </p:tavLst>
                                    </p:anim>
                                    <p:animEffect transition="in" filter="wipe(right)">
                                      <p:cBhvr>
                                        <p:cTn id="16" dur="500"/>
                                        <p:tgtEl>
                                          <p:spTgt spid="106"/>
                                        </p:tgtEl>
                                      </p:cBhvr>
                                    </p:animEffect>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144"/>
                                        </p:tgtEl>
                                        <p:attrNameLst>
                                          <p:attrName>style.visibility</p:attrName>
                                        </p:attrNameLst>
                                      </p:cBhvr>
                                      <p:to>
                                        <p:strVal val="visible"/>
                                      </p:to>
                                    </p:set>
                                    <p:anim calcmode="lin" valueType="num">
                                      <p:cBhvr additive="base">
                                        <p:cTn id="20" dur="500" fill="hold"/>
                                        <p:tgtEl>
                                          <p:spTgt spid="144"/>
                                        </p:tgtEl>
                                        <p:attrNameLst>
                                          <p:attrName>ppt_x</p:attrName>
                                        </p:attrNameLst>
                                      </p:cBhvr>
                                      <p:tavLst>
                                        <p:tav tm="0">
                                          <p:val>
                                            <p:strVal val="#ppt_x"/>
                                          </p:val>
                                        </p:tav>
                                        <p:tav tm="100000">
                                          <p:val>
                                            <p:strVal val="#ppt_x"/>
                                          </p:val>
                                        </p:tav>
                                      </p:tavLst>
                                    </p:anim>
                                    <p:anim calcmode="lin" valueType="num">
                                      <p:cBhvr additive="base">
                                        <p:cTn id="21" dur="500" fill="hold"/>
                                        <p:tgtEl>
                                          <p:spTgt spid="144"/>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49" presetClass="entr" presetSubtype="0" decel="10000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 calcmode="lin" valueType="num">
                                      <p:cBhvr>
                                        <p:cTn id="27" dur="500" fill="hold"/>
                                        <p:tgtEl>
                                          <p:spTgt spid="13"/>
                                        </p:tgtEl>
                                        <p:attrNameLst>
                                          <p:attrName>style.rotation</p:attrName>
                                        </p:attrNameLst>
                                      </p:cBhvr>
                                      <p:tavLst>
                                        <p:tav tm="0">
                                          <p:val>
                                            <p:fltVal val="360"/>
                                          </p:val>
                                        </p:tav>
                                        <p:tav tm="100000">
                                          <p:val>
                                            <p:fltVal val="0"/>
                                          </p:val>
                                        </p:tav>
                                      </p:tavLst>
                                    </p:anim>
                                    <p:animEffect transition="in" filter="fade">
                                      <p:cBhvr>
                                        <p:cTn id="28" dur="500"/>
                                        <p:tgtEl>
                                          <p:spTgt spid="13"/>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44"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6" name="内容占位符 5" descr="毕业典礼现场"/>
          <p:cNvPicPr>
            <a:picLocks noGrp="1" noChangeAspect="1"/>
          </p:cNvPicPr>
          <p:nvPr>
            <p:ph idx="1"/>
          </p:nvPr>
        </p:nvPicPr>
        <p:blipFill>
          <a:blip r:embed="rId2"/>
          <a:stretch>
            <a:fillRect/>
          </a:stretch>
        </p:blipFill>
        <p:spPr>
          <a:xfrm>
            <a:off x="9525" y="7620"/>
            <a:ext cx="9121775" cy="5153025"/>
          </a:xfrm>
          <a:prstGeom prst="rect">
            <a:avLst/>
          </a:prstGeom>
        </p:spPr>
      </p:pic>
    </p:spTree>
  </p:cSld>
  <p:clrMapOvr>
    <a:masterClrMapping/>
  </p:clrMapOvr>
  <p:transition spd="slow">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3779912" cy="5143500"/>
          </a:xfrm>
          <a:prstGeom prst="rect">
            <a:avLst/>
          </a:prstGeom>
          <a:solidFill>
            <a:srgbClr val="1A3F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 name="TextBox 1"/>
          <p:cNvSpPr txBox="1"/>
          <p:nvPr/>
        </p:nvSpPr>
        <p:spPr>
          <a:xfrm>
            <a:off x="4141155" y="1312109"/>
            <a:ext cx="507727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300" normalizeH="0" baseline="0" noProof="0" dirty="0">
                <a:ln>
                  <a:noFill/>
                </a:ln>
                <a:solidFill>
                  <a:srgbClr val="1A3F6C"/>
                </a:solidFill>
                <a:effectLst/>
                <a:uLnTx/>
                <a:uFillTx/>
                <a:latin typeface="微软雅黑" panose="020B0503020204020204" pitchFamily="34" charset="-122"/>
                <a:ea typeface="微软雅黑" panose="020B0503020204020204" pitchFamily="34" charset="-122"/>
                <a:cs typeface="+mn-cs"/>
              </a:rPr>
              <a:t>第三部分 学习优势</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300" normalizeH="0" baseline="0" noProof="0" dirty="0">
              <a:ln>
                <a:noFill/>
              </a:ln>
              <a:solidFill>
                <a:srgbClr val="1A3F6C"/>
              </a:solidFill>
              <a:effectLst/>
              <a:uLnTx/>
              <a:uFillTx/>
              <a:latin typeface="微软雅黑" panose="020B0503020204020204" pitchFamily="34" charset="-122"/>
              <a:ea typeface="微软雅黑" panose="020B0503020204020204" pitchFamily="34" charset="-122"/>
              <a:cs typeface="+mn-cs"/>
            </a:endParaRPr>
          </a:p>
        </p:txBody>
      </p:sp>
      <p:sp>
        <p:nvSpPr>
          <p:cNvPr id="5" name="椭圆 4"/>
          <p:cNvSpPr/>
          <p:nvPr/>
        </p:nvSpPr>
        <p:spPr>
          <a:xfrm>
            <a:off x="2262782" y="1765377"/>
            <a:ext cx="1301106" cy="13011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1" name="图片 30"/>
          <p:cNvPicPr>
            <a:picLocks noChangeAspect="1"/>
          </p:cNvPicPr>
          <p:nvPr/>
        </p:nvPicPr>
        <p:blipFill rotWithShape="1">
          <a:blip r:embed="rId3" cstate="print">
            <a:clrChange>
              <a:clrFrom>
                <a:srgbClr val="000000">
                  <a:alpha val="0"/>
                </a:srgbClr>
              </a:clrFrom>
              <a:clrTo>
                <a:srgbClr val="000000">
                  <a:alpha val="0"/>
                </a:srgbClr>
              </a:clrTo>
            </a:clrChange>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Effect>
                      <a14:colorTemperature colorTemp="8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l="5031" t="9687" r="78142" b="12851"/>
          <a:stretch>
            <a:fillRect/>
          </a:stretch>
        </p:blipFill>
        <p:spPr>
          <a:xfrm>
            <a:off x="2351189" y="1765377"/>
            <a:ext cx="1124291" cy="1301106"/>
          </a:xfrm>
          <a:prstGeom prst="rect">
            <a:avLst/>
          </a:prstGeom>
          <a:noFill/>
        </p:spPr>
      </p:pic>
      <p:sp>
        <p:nvSpPr>
          <p:cNvPr id="6" name="TextBox 17"/>
          <p:cNvSpPr txBox="1"/>
          <p:nvPr/>
        </p:nvSpPr>
        <p:spPr>
          <a:xfrm>
            <a:off x="4572000" y="2247166"/>
            <a:ext cx="1107996" cy="369332"/>
          </a:xfrm>
          <a:prstGeom prst="rect">
            <a:avLst/>
          </a:prstGeom>
          <a:noFill/>
        </p:spPr>
        <p:txBody>
          <a:bodyPr wrap="none" rtlCol="0">
            <a:spAutoFit/>
          </a:bodyPr>
          <a:lstStyle/>
          <a:p>
            <a:pPr lvl="0"/>
            <a:r>
              <a:rPr lang="zh-CN" altLang="en-US" dirty="0">
                <a:solidFill>
                  <a:prstClr val="black"/>
                </a:solidFill>
                <a:latin typeface="方正兰亭细黑_GBK" pitchFamily="2" charset="-122"/>
                <a:ea typeface="方正兰亭细黑_GBK" pitchFamily="2" charset="-122"/>
              </a:rPr>
              <a:t>节约时间</a:t>
            </a:r>
            <a:endParaRPr kumimoji="0" lang="zh-CN" altLang="en-US" sz="1800" b="0" i="0" u="none" strike="noStrike" kern="1200" cap="none" spc="0" normalizeH="0" baseline="0" noProof="0" dirty="0">
              <a:ln>
                <a:noFill/>
              </a:ln>
              <a:solidFill>
                <a:prstClr val="black"/>
              </a:solidFill>
              <a:effectLst/>
              <a:uLnTx/>
              <a:uFillTx/>
              <a:latin typeface="方正兰亭细黑_GBK" pitchFamily="2" charset="-122"/>
              <a:ea typeface="方正兰亭细黑_GBK" pitchFamily="2" charset="-122"/>
              <a:cs typeface="+mn-cs"/>
            </a:endParaRPr>
          </a:p>
        </p:txBody>
      </p:sp>
      <p:sp>
        <p:nvSpPr>
          <p:cNvPr id="7" name="椭圆 6"/>
          <p:cNvSpPr/>
          <p:nvPr/>
        </p:nvSpPr>
        <p:spPr>
          <a:xfrm>
            <a:off x="4278112" y="2293714"/>
            <a:ext cx="274777" cy="274777"/>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TextBox 17"/>
          <p:cNvSpPr txBox="1"/>
          <p:nvPr/>
        </p:nvSpPr>
        <p:spPr>
          <a:xfrm>
            <a:off x="4581463" y="3740160"/>
            <a:ext cx="25527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方正兰亭细黑_GBK" pitchFamily="2" charset="-122"/>
                <a:ea typeface="方正兰亭细黑_GBK" pitchFamily="2" charset="-122"/>
                <a:cs typeface="+mn-cs"/>
              </a:rPr>
              <a:t>条件宽松</a:t>
            </a:r>
          </a:p>
        </p:txBody>
      </p:sp>
      <p:sp>
        <p:nvSpPr>
          <p:cNvPr id="9" name="椭圆 8"/>
          <p:cNvSpPr/>
          <p:nvPr/>
        </p:nvSpPr>
        <p:spPr>
          <a:xfrm>
            <a:off x="4278112" y="2788447"/>
            <a:ext cx="274777" cy="274777"/>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TextBox 17"/>
          <p:cNvSpPr txBox="1"/>
          <p:nvPr/>
        </p:nvSpPr>
        <p:spPr>
          <a:xfrm>
            <a:off x="4581464" y="3236632"/>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方正兰亭细黑_GBK" pitchFamily="2" charset="-122"/>
                <a:ea typeface="方正兰亭细黑_GBK" pitchFamily="2" charset="-122"/>
                <a:cs typeface="+mn-cs"/>
              </a:rPr>
              <a:t>提升学历</a:t>
            </a:r>
          </a:p>
        </p:txBody>
      </p:sp>
      <p:sp>
        <p:nvSpPr>
          <p:cNvPr id="11" name="椭圆 10"/>
          <p:cNvSpPr/>
          <p:nvPr/>
        </p:nvSpPr>
        <p:spPr>
          <a:xfrm>
            <a:off x="4259001" y="3283180"/>
            <a:ext cx="274777" cy="274777"/>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TextBox 17"/>
          <p:cNvSpPr txBox="1"/>
          <p:nvPr/>
        </p:nvSpPr>
        <p:spPr>
          <a:xfrm>
            <a:off x="4591113" y="2738791"/>
            <a:ext cx="1107996" cy="369332"/>
          </a:xfrm>
          <a:prstGeom prst="rect">
            <a:avLst/>
          </a:prstGeom>
          <a:noFill/>
        </p:spPr>
        <p:txBody>
          <a:bodyPr wrap="none" rtlCol="0">
            <a:spAutoFit/>
          </a:bodyPr>
          <a:lstStyle/>
          <a:p>
            <a:pPr lvl="0"/>
            <a:r>
              <a:rPr lang="zh-CN" altLang="en-US" dirty="0">
                <a:solidFill>
                  <a:prstClr val="black"/>
                </a:solidFill>
                <a:latin typeface="方正兰亭细黑_GBK" pitchFamily="2" charset="-122"/>
                <a:ea typeface="方正兰亭细黑_GBK" pitchFamily="2" charset="-122"/>
              </a:rPr>
              <a:t>节约费用</a:t>
            </a:r>
            <a:endParaRPr kumimoji="0" lang="zh-CN" altLang="en-US" sz="1800" b="0" i="0" u="none" strike="noStrike" kern="1200" cap="none" spc="0" normalizeH="0" baseline="0" noProof="0" dirty="0">
              <a:ln>
                <a:noFill/>
              </a:ln>
              <a:solidFill>
                <a:prstClr val="black"/>
              </a:solidFill>
              <a:effectLst/>
              <a:uLnTx/>
              <a:uFillTx/>
              <a:latin typeface="方正兰亭细黑_GBK" pitchFamily="2" charset="-122"/>
              <a:ea typeface="方正兰亭细黑_GBK" pitchFamily="2" charset="-122"/>
              <a:cs typeface="+mn-cs"/>
            </a:endParaRPr>
          </a:p>
        </p:txBody>
      </p:sp>
      <p:sp>
        <p:nvSpPr>
          <p:cNvPr id="13" name="椭圆 12"/>
          <p:cNvSpPr/>
          <p:nvPr/>
        </p:nvSpPr>
        <p:spPr>
          <a:xfrm>
            <a:off x="4259001" y="3777913"/>
            <a:ext cx="274777" cy="274777"/>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left)">
                                      <p:cBhvr>
                                        <p:cTn id="8" dur="500"/>
                                        <p:tgtEl>
                                          <p:spTgt spid="4"/>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ppt_x</p:attrName>
                                        </p:attrNameLst>
                                      </p:cBhvr>
                                      <p:tavLst>
                                        <p:tav tm="0">
                                          <p:val>
                                            <p:strVal val="#ppt_x-#ppt_w*1.125000"/>
                                          </p:val>
                                        </p:tav>
                                        <p:tav tm="100000">
                                          <p:val>
                                            <p:strVal val="#ppt_x"/>
                                          </p:val>
                                        </p:tav>
                                      </p:tavLst>
                                    </p:anim>
                                    <p:animEffect transition="in" filter="wipe(right)">
                                      <p:cBhvr>
                                        <p:cTn id="16" dur="500"/>
                                        <p:tgtEl>
                                          <p:spTgt spid="7"/>
                                        </p:tgtEl>
                                      </p:cBhvr>
                                    </p:animEffect>
                                  </p:childTnLst>
                                </p:cTn>
                              </p:par>
                              <p:par>
                                <p:cTn id="17" presetID="12" presetClass="entr" presetSubtype="8" fill="hold" grpId="0" nodeType="withEffect">
                                  <p:stCondLst>
                                    <p:cond delay="3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ppt_x</p:attrName>
                                        </p:attrNameLst>
                                      </p:cBhvr>
                                      <p:tavLst>
                                        <p:tav tm="0">
                                          <p:val>
                                            <p:strVal val="#ppt_x-#ppt_w*1.125000"/>
                                          </p:val>
                                        </p:tav>
                                        <p:tav tm="100000">
                                          <p:val>
                                            <p:strVal val="#ppt_x"/>
                                          </p:val>
                                        </p:tav>
                                      </p:tavLst>
                                    </p:anim>
                                    <p:animEffect transition="in" filter="wipe(right)">
                                      <p:cBhvr>
                                        <p:cTn id="20" dur="500"/>
                                        <p:tgtEl>
                                          <p:spTgt spid="6"/>
                                        </p:tgtEl>
                                      </p:cBhvr>
                                    </p:animEffect>
                                  </p:childTnLst>
                                </p:cTn>
                              </p:par>
                              <p:par>
                                <p:cTn id="21" presetID="12" presetClass="entr" presetSubtype="8"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p:tgtEl>
                                          <p:spTgt spid="9"/>
                                        </p:tgtEl>
                                        <p:attrNameLst>
                                          <p:attrName>ppt_x</p:attrName>
                                        </p:attrNameLst>
                                      </p:cBhvr>
                                      <p:tavLst>
                                        <p:tav tm="0">
                                          <p:val>
                                            <p:strVal val="#ppt_x-#ppt_w*1.125000"/>
                                          </p:val>
                                        </p:tav>
                                        <p:tav tm="100000">
                                          <p:val>
                                            <p:strVal val="#ppt_x"/>
                                          </p:val>
                                        </p:tav>
                                      </p:tavLst>
                                    </p:anim>
                                    <p:animEffect transition="in" filter="wipe(right)">
                                      <p:cBhvr>
                                        <p:cTn id="24" dur="500"/>
                                        <p:tgtEl>
                                          <p:spTgt spid="9"/>
                                        </p:tgtEl>
                                      </p:cBhvr>
                                    </p:animEffect>
                                  </p:childTnLst>
                                </p:cTn>
                              </p:par>
                              <p:par>
                                <p:cTn id="25" presetID="12" presetClass="entr" presetSubtype="8" fill="hold" grpId="0" nodeType="withEffect">
                                  <p:stCondLst>
                                    <p:cond delay="30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p:tgtEl>
                                          <p:spTgt spid="8"/>
                                        </p:tgtEl>
                                        <p:attrNameLst>
                                          <p:attrName>ppt_x</p:attrName>
                                        </p:attrNameLst>
                                      </p:cBhvr>
                                      <p:tavLst>
                                        <p:tav tm="0">
                                          <p:val>
                                            <p:strVal val="#ppt_x-#ppt_w*1.125000"/>
                                          </p:val>
                                        </p:tav>
                                        <p:tav tm="100000">
                                          <p:val>
                                            <p:strVal val="#ppt_x"/>
                                          </p:val>
                                        </p:tav>
                                      </p:tavLst>
                                    </p:anim>
                                    <p:animEffect transition="in" filter="wipe(right)">
                                      <p:cBhvr>
                                        <p:cTn id="28" dur="500"/>
                                        <p:tgtEl>
                                          <p:spTgt spid="8"/>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p:tgtEl>
                                          <p:spTgt spid="11"/>
                                        </p:tgtEl>
                                        <p:attrNameLst>
                                          <p:attrName>ppt_x</p:attrName>
                                        </p:attrNameLst>
                                      </p:cBhvr>
                                      <p:tavLst>
                                        <p:tav tm="0">
                                          <p:val>
                                            <p:strVal val="#ppt_x-#ppt_w*1.125000"/>
                                          </p:val>
                                        </p:tav>
                                        <p:tav tm="100000">
                                          <p:val>
                                            <p:strVal val="#ppt_x"/>
                                          </p:val>
                                        </p:tav>
                                      </p:tavLst>
                                    </p:anim>
                                    <p:animEffect transition="in" filter="wipe(right)">
                                      <p:cBhvr>
                                        <p:cTn id="32" dur="500"/>
                                        <p:tgtEl>
                                          <p:spTgt spid="11"/>
                                        </p:tgtEl>
                                      </p:cBhvr>
                                    </p:animEffect>
                                  </p:childTnLst>
                                </p:cTn>
                              </p:par>
                              <p:par>
                                <p:cTn id="33" presetID="12" presetClass="entr" presetSubtype="8" fill="hold" grpId="0" nodeType="withEffect">
                                  <p:stCondLst>
                                    <p:cond delay="30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p:tgtEl>
                                          <p:spTgt spid="10"/>
                                        </p:tgtEl>
                                        <p:attrNameLst>
                                          <p:attrName>ppt_x</p:attrName>
                                        </p:attrNameLst>
                                      </p:cBhvr>
                                      <p:tavLst>
                                        <p:tav tm="0">
                                          <p:val>
                                            <p:strVal val="#ppt_x-#ppt_w*1.125000"/>
                                          </p:val>
                                        </p:tav>
                                        <p:tav tm="100000">
                                          <p:val>
                                            <p:strVal val="#ppt_x"/>
                                          </p:val>
                                        </p:tav>
                                      </p:tavLst>
                                    </p:anim>
                                    <p:animEffect transition="in" filter="wipe(right)">
                                      <p:cBhvr>
                                        <p:cTn id="36" dur="500"/>
                                        <p:tgtEl>
                                          <p:spTgt spid="10"/>
                                        </p:tgtEl>
                                      </p:cBhvr>
                                    </p:animEffect>
                                  </p:childTnLst>
                                </p:cTn>
                              </p:par>
                              <p:par>
                                <p:cTn id="37" presetID="12" presetClass="entr" presetSubtype="8"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p:tgtEl>
                                          <p:spTgt spid="13"/>
                                        </p:tgtEl>
                                        <p:attrNameLst>
                                          <p:attrName>ppt_x</p:attrName>
                                        </p:attrNameLst>
                                      </p:cBhvr>
                                      <p:tavLst>
                                        <p:tav tm="0">
                                          <p:val>
                                            <p:strVal val="#ppt_x-#ppt_w*1.125000"/>
                                          </p:val>
                                        </p:tav>
                                        <p:tav tm="100000">
                                          <p:val>
                                            <p:strVal val="#ppt_x"/>
                                          </p:val>
                                        </p:tav>
                                      </p:tavLst>
                                    </p:anim>
                                    <p:animEffect transition="in" filter="wipe(right)">
                                      <p:cBhvr>
                                        <p:cTn id="40" dur="500"/>
                                        <p:tgtEl>
                                          <p:spTgt spid="13"/>
                                        </p:tgtEl>
                                      </p:cBhvr>
                                    </p:animEffect>
                                  </p:childTnLst>
                                </p:cTn>
                              </p:par>
                              <p:par>
                                <p:cTn id="41" presetID="12" presetClass="entr" presetSubtype="8" fill="hold" grpId="0" nodeType="withEffect">
                                  <p:stCondLst>
                                    <p:cond delay="30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p:tgtEl>
                                          <p:spTgt spid="12"/>
                                        </p:tgtEl>
                                        <p:attrNameLst>
                                          <p:attrName>ppt_x</p:attrName>
                                        </p:attrNameLst>
                                      </p:cBhvr>
                                      <p:tavLst>
                                        <p:tav tm="0">
                                          <p:val>
                                            <p:strVal val="#ppt_x-#ppt_w*1.125000"/>
                                          </p:val>
                                        </p:tav>
                                        <p:tav tm="100000">
                                          <p:val>
                                            <p:strVal val="#ppt_x"/>
                                          </p:val>
                                        </p:tav>
                                      </p:tavLst>
                                    </p:anim>
                                    <p:animEffect transition="in" filter="wipe(right)">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6" grpId="0"/>
      <p:bldP spid="7" grpId="0" animBg="1"/>
      <p:bldP spid="8" grpId="0"/>
      <p:bldP spid="9" grpId="0" animBg="1"/>
      <p:bldP spid="10" grpId="0"/>
      <p:bldP spid="11" grpId="0" animBg="1"/>
      <p:bldP spid="12"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直接连接符 23"/>
          <p:cNvCxnSpPr/>
          <p:nvPr/>
        </p:nvCxnSpPr>
        <p:spPr>
          <a:xfrm>
            <a:off x="515257" y="624114"/>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646880" y="289817"/>
            <a:ext cx="274777" cy="274777"/>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TextBox 25"/>
          <p:cNvSpPr txBox="1"/>
          <p:nvPr/>
        </p:nvSpPr>
        <p:spPr>
          <a:xfrm>
            <a:off x="908957" y="234905"/>
            <a:ext cx="13644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b="1" spc="300" dirty="0">
                <a:solidFill>
                  <a:srgbClr val="1A3F6C"/>
                </a:solidFill>
                <a:latin typeface="微软雅黑" panose="020B0503020204020204" pitchFamily="34" charset="-122"/>
                <a:ea typeface="微软雅黑" panose="020B0503020204020204" pitchFamily="34" charset="-122"/>
              </a:rPr>
              <a:t>学习优势</a:t>
            </a:r>
          </a:p>
        </p:txBody>
      </p:sp>
      <p:sp>
        <p:nvSpPr>
          <p:cNvPr id="100" name="TextBox 99"/>
          <p:cNvSpPr txBox="1"/>
          <p:nvPr/>
        </p:nvSpPr>
        <p:spPr>
          <a:xfrm>
            <a:off x="10609990" y="6382589"/>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延时符</a:t>
            </a:r>
          </a:p>
        </p:txBody>
      </p:sp>
      <p:grpSp>
        <p:nvGrpSpPr>
          <p:cNvPr id="58" name="组合 57"/>
          <p:cNvGrpSpPr/>
          <p:nvPr/>
        </p:nvGrpSpPr>
        <p:grpSpPr>
          <a:xfrm rot="21420000">
            <a:off x="2942022" y="2564563"/>
            <a:ext cx="1061672" cy="1379360"/>
            <a:chOff x="4020870" y="2194485"/>
            <a:chExt cx="1102258" cy="1432090"/>
          </a:xfrm>
          <a:effectLst>
            <a:outerShdw blurRad="444500" dist="254000" dir="8100000" algn="tr" rotWithShape="0">
              <a:prstClr val="black">
                <a:alpha val="50000"/>
              </a:prstClr>
            </a:outerShdw>
          </a:effectLst>
        </p:grpSpPr>
        <p:sp>
          <p:nvSpPr>
            <p:cNvPr id="59"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0"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61" name="椭圆 34"/>
          <p:cNvSpPr/>
          <p:nvPr/>
        </p:nvSpPr>
        <p:spPr>
          <a:xfrm rot="16020000">
            <a:off x="4195738" y="2604273"/>
            <a:ext cx="1077642" cy="1385911"/>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1A3F6C"/>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2" name="组合 61"/>
          <p:cNvGrpSpPr/>
          <p:nvPr/>
        </p:nvGrpSpPr>
        <p:grpSpPr>
          <a:xfrm rot="10800000">
            <a:off x="4288630" y="1269456"/>
            <a:ext cx="1061672" cy="1379360"/>
            <a:chOff x="4020870" y="2194485"/>
            <a:chExt cx="1102258" cy="1432090"/>
          </a:xfrm>
          <a:effectLst>
            <a:outerShdw blurRad="444500" dist="254000" dir="8100000" algn="tr" rotWithShape="0">
              <a:prstClr val="black">
                <a:alpha val="50000"/>
              </a:prstClr>
            </a:outerShdw>
          </a:effectLst>
        </p:grpSpPr>
        <p:sp>
          <p:nvSpPr>
            <p:cNvPr id="76"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01"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12" name="TextBox 111"/>
          <p:cNvSpPr txBox="1"/>
          <p:nvPr/>
        </p:nvSpPr>
        <p:spPr>
          <a:xfrm>
            <a:off x="5535930" y="1468755"/>
            <a:ext cx="3397885" cy="1217930"/>
          </a:xfrm>
          <a:prstGeom prst="rect">
            <a:avLst/>
          </a:prstGeom>
          <a:noFill/>
        </p:spPr>
        <p:txBody>
          <a:bodyPr wrap="square" lIns="0" tIns="0" rIns="0" bIns="0" rtlCol="0">
            <a:spAutoFit/>
          </a:bodyPr>
          <a:lstStyle/>
          <a:p>
            <a:pPr lvl="0" algn="just" fontAlgn="auto">
              <a:lnSpc>
                <a:spcPts val="1900"/>
              </a:lnSpc>
            </a:pPr>
            <a:r>
              <a:rPr lang="en-US" altLang="zh-CN" sz="1200" dirty="0">
                <a:solidFill>
                  <a:prstClr val="black">
                    <a:lumMod val="65000"/>
                    <a:lumOff val="35000"/>
                  </a:prstClr>
                </a:solidFill>
                <a:latin typeface="微软雅黑" panose="020B0503020204020204" pitchFamily="34" charset="-122"/>
                <a:ea typeface="微软雅黑" panose="020B0503020204020204" pitchFamily="34" charset="-122"/>
              </a:rPr>
              <a:t>       </a:t>
            </a:r>
            <a:r>
              <a:rPr lang="zh-CN" altLang="en-US" sz="1400" b="1" dirty="0">
                <a:solidFill>
                  <a:prstClr val="black">
                    <a:lumMod val="65000"/>
                    <a:lumOff val="35000"/>
                  </a:prstClr>
                </a:solidFill>
                <a:latin typeface="微软雅黑" panose="020B0503020204020204" pitchFamily="34" charset="-122"/>
                <a:ea typeface="微软雅黑" panose="020B0503020204020204" pitchFamily="34" charset="-122"/>
              </a:rPr>
              <a:t>在校专科学生，从大一或者大二开始参加“专本衔接”自学考试，专科三年毕业时，也修完自考本科课程，获得自考本科毕业证，另外，符合学士学位授予条件者，还可申请学士学位。</a:t>
            </a:r>
            <a:endParaRPr kumimoji="0" lang="zh-CN" altLang="en-US" sz="1400" b="1"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endParaRPr>
          </a:p>
        </p:txBody>
      </p:sp>
      <p:sp>
        <p:nvSpPr>
          <p:cNvPr id="113" name="TextBox 112"/>
          <p:cNvSpPr txBox="1"/>
          <p:nvPr/>
        </p:nvSpPr>
        <p:spPr>
          <a:xfrm>
            <a:off x="5454862" y="1102463"/>
            <a:ext cx="2322652" cy="27686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b="1" dirty="0">
                <a:solidFill>
                  <a:schemeClr val="tx2">
                    <a:lumMod val="75000"/>
                  </a:schemeClr>
                </a:solidFill>
                <a:latin typeface="微软雅黑" panose="020B0503020204020204" pitchFamily="34" charset="-122"/>
                <a:ea typeface="微软雅黑" panose="020B0503020204020204" pitchFamily="34" charset="-122"/>
              </a:rPr>
              <a:t>节约时间</a:t>
            </a:r>
            <a:endParaRPr kumimoji="0" lang="zh-CN" altLang="en-US" b="1" i="0" u="none" strike="noStrike" kern="1200" cap="none" spc="0" normalizeH="0" baseline="0" noProof="0" dirty="0">
              <a:ln>
                <a:noFill/>
              </a:ln>
              <a:solidFill>
                <a:schemeClr val="tx2">
                  <a:lumMod val="75000"/>
                </a:schemeClr>
              </a:solidFill>
              <a:effectLst/>
              <a:uLnTx/>
              <a:uFillTx/>
              <a:latin typeface="微软雅黑" panose="020B0503020204020204" pitchFamily="34" charset="-122"/>
              <a:ea typeface="微软雅黑" panose="020B0503020204020204" pitchFamily="34" charset="-122"/>
            </a:endParaRPr>
          </a:p>
        </p:txBody>
      </p:sp>
      <p:sp>
        <p:nvSpPr>
          <p:cNvPr id="114" name="TextBox 113"/>
          <p:cNvSpPr txBox="1"/>
          <p:nvPr/>
        </p:nvSpPr>
        <p:spPr>
          <a:xfrm>
            <a:off x="5454650" y="3420110"/>
            <a:ext cx="3479165" cy="1025525"/>
          </a:xfrm>
          <a:prstGeom prst="rect">
            <a:avLst/>
          </a:prstGeom>
          <a:noFill/>
        </p:spPr>
        <p:txBody>
          <a:bodyPr wrap="square" lIns="0" tIns="0" rIns="0" bIns="0" rtlCol="0">
            <a:spAutoFit/>
          </a:bodyPr>
          <a:lstStyle/>
          <a:p>
            <a:pPr lvl="0" algn="just" fontAlgn="auto">
              <a:lnSpc>
                <a:spcPts val="2000"/>
              </a:lnSpc>
            </a:pPr>
            <a:r>
              <a:rPr lang="en-US" altLang="zh-CN" sz="1200" dirty="0">
                <a:solidFill>
                  <a:prstClr val="black">
                    <a:lumMod val="65000"/>
                    <a:lumOff val="35000"/>
                  </a:prstClr>
                </a:solidFill>
                <a:latin typeface="微软雅黑" panose="020B0503020204020204" pitchFamily="34" charset="-122"/>
                <a:ea typeface="微软雅黑" panose="020B0503020204020204" pitchFamily="34" charset="-122"/>
              </a:rPr>
              <a:t>         </a:t>
            </a:r>
            <a:r>
              <a:rPr lang="zh-CN" altLang="en-US" sz="1600" b="1" dirty="0">
                <a:solidFill>
                  <a:prstClr val="black">
                    <a:lumMod val="65000"/>
                    <a:lumOff val="35000"/>
                  </a:prstClr>
                </a:solidFill>
                <a:latin typeface="微软雅黑" panose="020B0503020204020204" pitchFamily="34" charset="-122"/>
                <a:ea typeface="微软雅黑" panose="020B0503020204020204" pitchFamily="34" charset="-122"/>
              </a:rPr>
              <a:t>普通专科与自学本科同时学习，学习费用低。自学考试“专本衔接” 收取费用远低于普通高校专升本学习收取费用。</a:t>
            </a:r>
          </a:p>
        </p:txBody>
      </p:sp>
      <p:sp>
        <p:nvSpPr>
          <p:cNvPr id="115" name="TextBox 114"/>
          <p:cNvSpPr txBox="1"/>
          <p:nvPr/>
        </p:nvSpPr>
        <p:spPr>
          <a:xfrm>
            <a:off x="5536075" y="3037969"/>
            <a:ext cx="2322652" cy="246221"/>
          </a:xfrm>
          <a:prstGeom prst="rect">
            <a:avLst/>
          </a:prstGeom>
          <a:noFill/>
        </p:spPr>
        <p:txBody>
          <a:bodyPr wrap="square" lIns="0" tIns="0" rIns="0" bIns="0" rtlCol="0">
            <a:spAutoFit/>
          </a:bodyPr>
          <a:lstStyle/>
          <a:p>
            <a:pPr lvl="0"/>
            <a:r>
              <a:rPr lang="zh-CN" altLang="en-US" sz="1600" b="1" dirty="0">
                <a:solidFill>
                  <a:schemeClr val="tx2">
                    <a:lumMod val="75000"/>
                  </a:schemeClr>
                </a:solidFill>
                <a:latin typeface="微软雅黑" panose="020B0503020204020204" pitchFamily="34" charset="-122"/>
                <a:ea typeface="微软雅黑" panose="020B0503020204020204" pitchFamily="34" charset="-122"/>
              </a:rPr>
              <a:t>节约费用</a:t>
            </a:r>
            <a:endParaRPr kumimoji="0" lang="zh-CN" altLang="en-US" sz="1600" b="1" i="0" u="none" strike="noStrike" kern="1200" cap="none" spc="0" normalizeH="0" baseline="0" noProof="0" dirty="0">
              <a:ln>
                <a:noFill/>
              </a:ln>
              <a:solidFill>
                <a:schemeClr val="tx2">
                  <a:lumMod val="75000"/>
                </a:schemeClr>
              </a:solidFill>
              <a:effectLst/>
              <a:uLnTx/>
              <a:uFillTx/>
              <a:latin typeface="微软雅黑" panose="020B0503020204020204" pitchFamily="34" charset="-122"/>
              <a:ea typeface="微软雅黑" panose="020B0503020204020204" pitchFamily="34" charset="-122"/>
            </a:endParaRPr>
          </a:p>
        </p:txBody>
      </p:sp>
      <p:sp>
        <p:nvSpPr>
          <p:cNvPr id="116" name="TextBox 115"/>
          <p:cNvSpPr txBox="1"/>
          <p:nvPr/>
        </p:nvSpPr>
        <p:spPr>
          <a:xfrm>
            <a:off x="97155" y="3420110"/>
            <a:ext cx="2719705" cy="1025525"/>
          </a:xfrm>
          <a:prstGeom prst="rect">
            <a:avLst/>
          </a:prstGeom>
          <a:noFill/>
        </p:spPr>
        <p:txBody>
          <a:bodyPr wrap="square" lIns="0" tIns="0" rIns="0" bIns="0" rtlCol="0">
            <a:spAutoFit/>
          </a:bodyPr>
          <a:lstStyle/>
          <a:p>
            <a:pPr lvl="0" algn="just" fontAlgn="auto">
              <a:lnSpc>
                <a:spcPts val="2000"/>
              </a:lnSpc>
            </a:pPr>
            <a:r>
              <a:rPr lang="en-US" altLang="zh-CN" sz="1400" b="1" dirty="0">
                <a:solidFill>
                  <a:prstClr val="black">
                    <a:lumMod val="65000"/>
                    <a:lumOff val="35000"/>
                  </a:prstClr>
                </a:solidFill>
                <a:latin typeface="微软雅黑" panose="020B0503020204020204" pitchFamily="34" charset="-122"/>
                <a:ea typeface="微软雅黑" panose="020B0503020204020204" pitchFamily="34" charset="-122"/>
              </a:rPr>
              <a:t>   “</a:t>
            </a:r>
            <a:r>
              <a:rPr lang="zh-CN" altLang="en-US" sz="1400" b="1" dirty="0">
                <a:solidFill>
                  <a:prstClr val="black">
                    <a:lumMod val="65000"/>
                    <a:lumOff val="35000"/>
                  </a:prstClr>
                </a:solidFill>
                <a:latin typeface="微软雅黑" panose="020B0503020204020204" pitchFamily="34" charset="-122"/>
                <a:ea typeface="微软雅黑" panose="020B0503020204020204" pitchFamily="34" charset="-122"/>
              </a:rPr>
              <a:t>专本衔接”毕业时，符合条件的学生拿到国家认可的自考本科毕业证书和学士学位证书，即可继续攻读研究生、报考公务员等。</a:t>
            </a:r>
            <a:endParaRPr kumimoji="0" lang="zh-CN" altLang="en-US" sz="1400" b="1"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endParaRPr>
          </a:p>
        </p:txBody>
      </p:sp>
      <p:sp>
        <p:nvSpPr>
          <p:cNvPr id="117" name="TextBox 116"/>
          <p:cNvSpPr txBox="1"/>
          <p:nvPr/>
        </p:nvSpPr>
        <p:spPr>
          <a:xfrm>
            <a:off x="429027" y="3038144"/>
            <a:ext cx="2322652" cy="246221"/>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chemeClr val="tx2">
                    <a:lumMod val="75000"/>
                  </a:schemeClr>
                </a:solidFill>
                <a:effectLst/>
                <a:uLnTx/>
                <a:uFillTx/>
                <a:latin typeface="微软雅黑" panose="020B0503020204020204" pitchFamily="34" charset="-122"/>
                <a:ea typeface="微软雅黑" panose="020B0503020204020204" pitchFamily="34" charset="-122"/>
                <a:cs typeface="+mn-cs"/>
              </a:rPr>
              <a:t>提升学历</a:t>
            </a:r>
          </a:p>
        </p:txBody>
      </p:sp>
      <p:sp>
        <p:nvSpPr>
          <p:cNvPr id="118" name="TextBox 117"/>
          <p:cNvSpPr txBox="1"/>
          <p:nvPr/>
        </p:nvSpPr>
        <p:spPr>
          <a:xfrm>
            <a:off x="162560" y="1538605"/>
            <a:ext cx="2589530" cy="768985"/>
          </a:xfrm>
          <a:prstGeom prst="rect">
            <a:avLst/>
          </a:prstGeom>
          <a:noFill/>
        </p:spPr>
        <p:txBody>
          <a:bodyPr wrap="square" lIns="0" tIns="0" rIns="0" bIns="0" rtlCol="0">
            <a:spAutoFit/>
          </a:bodyPr>
          <a:lstStyle/>
          <a:p>
            <a:pPr lvl="0" algn="just" fontAlgn="auto">
              <a:lnSpc>
                <a:spcPts val="2000"/>
              </a:lnSpc>
            </a:pPr>
            <a:r>
              <a:rPr lang="en-US" altLang="zh-CN" sz="1200" b="1" dirty="0">
                <a:solidFill>
                  <a:prstClr val="black">
                    <a:lumMod val="65000"/>
                    <a:lumOff val="35000"/>
                  </a:prstClr>
                </a:solidFill>
                <a:latin typeface="微软雅黑" panose="020B0503020204020204" pitchFamily="34" charset="-122"/>
                <a:ea typeface="微软雅黑" panose="020B0503020204020204" pitchFamily="34" charset="-122"/>
              </a:rPr>
              <a:t>    </a:t>
            </a:r>
            <a:r>
              <a:rPr lang="en-US" altLang="zh-CN" sz="1400" b="1" dirty="0">
                <a:solidFill>
                  <a:prstClr val="black">
                    <a:lumMod val="65000"/>
                    <a:lumOff val="35000"/>
                  </a:prstClr>
                </a:solidFill>
                <a:latin typeface="微软雅黑" panose="020B0503020204020204" pitchFamily="34" charset="-122"/>
                <a:ea typeface="微软雅黑" panose="020B0503020204020204" pitchFamily="34" charset="-122"/>
              </a:rPr>
              <a:t>   </a:t>
            </a:r>
            <a:r>
              <a:rPr lang="zh-CN" altLang="en-US" sz="1400" b="1" dirty="0">
                <a:solidFill>
                  <a:prstClr val="black">
                    <a:lumMod val="65000"/>
                    <a:lumOff val="35000"/>
                  </a:prstClr>
                </a:solidFill>
                <a:latin typeface="微软雅黑" panose="020B0503020204020204" pitchFamily="34" charset="-122"/>
                <a:ea typeface="微软雅黑" panose="020B0503020204020204" pitchFamily="34" charset="-122"/>
              </a:rPr>
              <a:t>报考条件宽松，不受计划名额限制，有意参加的我校在校学生均可报名。</a:t>
            </a:r>
          </a:p>
        </p:txBody>
      </p:sp>
      <p:sp>
        <p:nvSpPr>
          <p:cNvPr id="119" name="TextBox 118"/>
          <p:cNvSpPr txBox="1"/>
          <p:nvPr/>
        </p:nvSpPr>
        <p:spPr>
          <a:xfrm>
            <a:off x="361338" y="1132569"/>
            <a:ext cx="2322652" cy="246221"/>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lang="zh-CN" altLang="en-US" sz="1600" b="1" dirty="0">
                <a:solidFill>
                  <a:schemeClr val="tx2">
                    <a:lumMod val="75000"/>
                  </a:schemeClr>
                </a:solidFill>
                <a:latin typeface="微软雅黑" panose="020B0503020204020204" pitchFamily="34" charset="-122"/>
                <a:ea typeface="微软雅黑" panose="020B0503020204020204" pitchFamily="34" charset="-122"/>
              </a:rPr>
              <a:t>条件宽松</a:t>
            </a:r>
            <a:endParaRPr kumimoji="0" lang="zh-CN" altLang="en-US" sz="1600" b="1" i="0" u="none" strike="noStrike" kern="1200" cap="none" spc="0" normalizeH="0" baseline="0" noProof="0" dirty="0">
              <a:ln>
                <a:noFill/>
              </a:ln>
              <a:solidFill>
                <a:schemeClr val="tx2">
                  <a:lumMod val="75000"/>
                </a:schemeClr>
              </a:solidFill>
              <a:effectLst/>
              <a:uLnTx/>
              <a:uFillTx/>
              <a:latin typeface="微软雅黑" panose="020B0503020204020204" pitchFamily="34" charset="-122"/>
              <a:ea typeface="微软雅黑" panose="020B0503020204020204" pitchFamily="34" charset="-122"/>
            </a:endParaRPr>
          </a:p>
        </p:txBody>
      </p:sp>
      <p:sp>
        <p:nvSpPr>
          <p:cNvPr id="2" name="文本框 1"/>
          <p:cNvSpPr txBox="1"/>
          <p:nvPr/>
        </p:nvSpPr>
        <p:spPr>
          <a:xfrm>
            <a:off x="3667430" y="1648054"/>
            <a:ext cx="644231" cy="584775"/>
          </a:xfrm>
          <a:prstGeom prst="rect">
            <a:avLst/>
          </a:prstGeom>
          <a:noFill/>
        </p:spPr>
        <p:txBody>
          <a:bodyPr wrap="square" rtlCol="0">
            <a:spAutoFit/>
          </a:bodyPr>
          <a:lstStyle/>
          <a:p>
            <a:r>
              <a:rPr lang="en-US" altLang="zh-CN" sz="3200" b="1" dirty="0">
                <a:solidFill>
                  <a:schemeClr val="bg1"/>
                </a:solidFill>
                <a:latin typeface="微软雅黑" panose="020B0503020204020204" pitchFamily="34" charset="-122"/>
                <a:ea typeface="微软雅黑" panose="020B0503020204020204" pitchFamily="34" charset="-122"/>
              </a:rPr>
              <a:t>4</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4598839" y="1592567"/>
            <a:ext cx="644231" cy="584775"/>
          </a:xfrm>
          <a:prstGeom prst="rect">
            <a:avLst/>
          </a:prstGeom>
          <a:noFill/>
        </p:spPr>
        <p:txBody>
          <a:bodyPr wrap="square" rtlCol="0">
            <a:spAutoFit/>
          </a:bodyPr>
          <a:lstStyle/>
          <a:p>
            <a:r>
              <a:rPr lang="en-US" altLang="zh-CN" sz="3200" b="1" dirty="0">
                <a:solidFill>
                  <a:srgbClr val="1A3F6C"/>
                </a:solidFill>
                <a:latin typeface="微软雅黑" panose="020B0503020204020204" pitchFamily="34" charset="-122"/>
                <a:ea typeface="微软雅黑" panose="020B0503020204020204" pitchFamily="34" charset="-122"/>
              </a:rPr>
              <a:t>1</a:t>
            </a:r>
            <a:endParaRPr lang="zh-CN" altLang="en-US" sz="3200" b="1" dirty="0">
              <a:solidFill>
                <a:srgbClr val="1A3F6C"/>
              </a:solidFill>
              <a:latin typeface="微软雅黑" panose="020B0503020204020204" pitchFamily="34" charset="-122"/>
              <a:ea typeface="微软雅黑" panose="020B0503020204020204" pitchFamily="34" charset="-122"/>
            </a:endParaRPr>
          </a:p>
        </p:txBody>
      </p:sp>
      <p:sp>
        <p:nvSpPr>
          <p:cNvPr id="38" name="文本框 37"/>
          <p:cNvSpPr txBox="1"/>
          <p:nvPr/>
        </p:nvSpPr>
        <p:spPr>
          <a:xfrm>
            <a:off x="4712545" y="2978454"/>
            <a:ext cx="644231" cy="584775"/>
          </a:xfrm>
          <a:prstGeom prst="rect">
            <a:avLst/>
          </a:prstGeom>
          <a:noFill/>
        </p:spPr>
        <p:txBody>
          <a:bodyPr wrap="square" rtlCol="0">
            <a:spAutoFit/>
          </a:bodyPr>
          <a:lstStyle/>
          <a:p>
            <a:r>
              <a:rPr lang="en-US" altLang="zh-CN" sz="3200" b="1" dirty="0">
                <a:solidFill>
                  <a:schemeClr val="bg1"/>
                </a:solidFill>
                <a:latin typeface="微软雅黑" panose="020B0503020204020204" pitchFamily="34" charset="-122"/>
                <a:ea typeface="微软雅黑" panose="020B0503020204020204" pitchFamily="34" charset="-122"/>
              </a:rPr>
              <a:t>2</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3250870" y="3144700"/>
            <a:ext cx="644231" cy="584775"/>
          </a:xfrm>
          <a:prstGeom prst="rect">
            <a:avLst/>
          </a:prstGeom>
          <a:noFill/>
        </p:spPr>
        <p:txBody>
          <a:bodyPr wrap="square" rtlCol="0">
            <a:spAutoFit/>
          </a:bodyPr>
          <a:lstStyle/>
          <a:p>
            <a:r>
              <a:rPr lang="en-US" altLang="zh-CN" sz="3200" b="1" dirty="0">
                <a:solidFill>
                  <a:srgbClr val="1A3F6C"/>
                </a:solidFill>
                <a:latin typeface="微软雅黑" panose="020B0503020204020204" pitchFamily="34" charset="-122"/>
                <a:ea typeface="微软雅黑" panose="020B0503020204020204" pitchFamily="34" charset="-122"/>
              </a:rPr>
              <a:t>3</a:t>
            </a:r>
            <a:endParaRPr lang="zh-CN" altLang="en-US" sz="3200" b="1" dirty="0">
              <a:solidFill>
                <a:srgbClr val="1A3F6C"/>
              </a:solidFill>
              <a:latin typeface="微软雅黑" panose="020B0503020204020204" pitchFamily="34" charset="-122"/>
              <a:ea typeface="微软雅黑" panose="020B0503020204020204" pitchFamily="34" charset="-122"/>
            </a:endParaRPr>
          </a:p>
        </p:txBody>
      </p:sp>
      <p:sp>
        <p:nvSpPr>
          <p:cNvPr id="5" name="椭圆 34"/>
          <p:cNvSpPr/>
          <p:nvPr/>
        </p:nvSpPr>
        <p:spPr>
          <a:xfrm rot="5580000">
            <a:off x="2934669" y="1150805"/>
            <a:ext cx="1077642" cy="1385911"/>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1A3F6C"/>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 name="文本框 5"/>
          <p:cNvSpPr txBox="1"/>
          <p:nvPr/>
        </p:nvSpPr>
        <p:spPr>
          <a:xfrm>
            <a:off x="3078150" y="1551534"/>
            <a:ext cx="644231" cy="584775"/>
          </a:xfrm>
          <a:prstGeom prst="rect">
            <a:avLst/>
          </a:prstGeom>
          <a:noFill/>
        </p:spPr>
        <p:txBody>
          <a:bodyPr wrap="square" rtlCol="0">
            <a:spAutoFit/>
          </a:bodyPr>
          <a:lstStyle/>
          <a:p>
            <a:r>
              <a:rPr lang="en-US" altLang="zh-CN" sz="3200" b="1" dirty="0">
                <a:solidFill>
                  <a:schemeClr val="bg1"/>
                </a:solidFill>
                <a:latin typeface="微软雅黑" panose="020B0503020204020204" pitchFamily="34" charset="-122"/>
                <a:ea typeface="微软雅黑" panose="020B0503020204020204" pitchFamily="34" charset="-122"/>
              </a:rPr>
              <a:t>4</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6396990" y="289560"/>
            <a:ext cx="2536825" cy="368300"/>
          </a:xfrm>
          <a:prstGeom prst="rect">
            <a:avLst/>
          </a:prstGeom>
          <a:noFill/>
        </p:spPr>
        <p:txBody>
          <a:bodyPr wrap="square" rtlCol="0">
            <a:spAutoFit/>
            <a:scene3d>
              <a:camera prst="orthographicFront"/>
              <a:lightRig rig="threePt" dir="t"/>
            </a:scene3d>
          </a:bodyPr>
          <a:lstStyle/>
          <a:p>
            <a:r>
              <a:rPr lang="zh-CN" altLang="en-US">
                <a:solidFill>
                  <a:schemeClr val="accent1"/>
                </a:solidFill>
                <a:effectLst>
                  <a:outerShdw blurRad="38100" dist="25400" dir="5400000" algn="ctr" rotWithShape="0">
                    <a:srgbClr val="6E747A">
                      <a:alpha val="43000"/>
                    </a:srgbClr>
                  </a:outerShdw>
                </a:effectLst>
                <a:latin typeface="华文行楷" panose="02010800040101010101" charset="-122"/>
                <a:ea typeface="华文行楷" panose="02010800040101010101" charset="-122"/>
                <a:cs typeface="华文行楷" panose="02010800040101010101" charset="-122"/>
              </a:rPr>
              <a:t>厚德笃学  惟实励新</a:t>
            </a:r>
          </a:p>
        </p:txBody>
      </p:sp>
    </p:spTree>
    <p:custDataLst>
      <p:tags r:id="rId1"/>
    </p:custData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300"/>
                                            <p:tgtEl>
                                              <p:spTgt spid="2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300"/>
                                            <p:tgtEl>
                                              <p:spTgt spid="25"/>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p:tgtEl>
                                              <p:spTgt spid="26"/>
                                            </p:tgtEl>
                                            <p:attrNameLst>
                                              <p:attrName>ppt_x</p:attrName>
                                            </p:attrNameLst>
                                          </p:cBhvr>
                                          <p:tavLst>
                                            <p:tav tm="0">
                                              <p:val>
                                                <p:strVal val="#ppt_x-#ppt_w*1.125000"/>
                                              </p:val>
                                            </p:tav>
                                            <p:tav tm="100000">
                                              <p:val>
                                                <p:strVal val="#ppt_x"/>
                                              </p:val>
                                            </p:tav>
                                          </p:tavLst>
                                        </p:anim>
                                        <p:animEffect transition="in" filter="wipe(right)">
                                          <p:cBhvr>
                                            <p:cTn id="16" dur="500"/>
                                            <p:tgtEl>
                                              <p:spTgt spid="26"/>
                                            </p:tgtEl>
                                          </p:cBhvr>
                                        </p:animEffect>
                                      </p:childTnLst>
                                    </p:cTn>
                                  </p:par>
                                  <p:par>
                                    <p:cTn id="17" presetID="2" presetClass="entr" presetSubtype="8" fill="hold" nodeType="withEffect" p14:presetBounceEnd="40000">
                                      <p:stCondLst>
                                        <p:cond delay="300"/>
                                      </p:stCondLst>
                                      <p:childTnLst>
                                        <p:set>
                                          <p:cBhvr>
                                            <p:cTn id="18" dur="1" fill="hold">
                                              <p:stCondLst>
                                                <p:cond delay="0"/>
                                              </p:stCondLst>
                                            </p:cTn>
                                            <p:tgtEl>
                                              <p:spTgt spid="58"/>
                                            </p:tgtEl>
                                            <p:attrNameLst>
                                              <p:attrName>style.visibility</p:attrName>
                                            </p:attrNameLst>
                                          </p:cBhvr>
                                          <p:to>
                                            <p:strVal val="visible"/>
                                          </p:to>
                                        </p:set>
                                        <p:anim calcmode="lin" valueType="num" p14:bounceEnd="40000">
                                          <p:cBhvr additive="base">
                                            <p:cTn id="19" dur="500" fill="hold"/>
                                            <p:tgtEl>
                                              <p:spTgt spid="58"/>
                                            </p:tgtEl>
                                            <p:attrNameLst>
                                              <p:attrName>ppt_x</p:attrName>
                                            </p:attrNameLst>
                                          </p:cBhvr>
                                          <p:tavLst>
                                            <p:tav tm="0">
                                              <p:val>
                                                <p:strVal val="0-#ppt_w/2"/>
                                              </p:val>
                                            </p:tav>
                                            <p:tav tm="100000">
                                              <p:val>
                                                <p:strVal val="#ppt_x"/>
                                              </p:val>
                                            </p:tav>
                                          </p:tavLst>
                                        </p:anim>
                                        <p:anim calcmode="lin" valueType="num" p14:bounceEnd="40000">
                                          <p:cBhvr additive="base">
                                            <p:cTn id="20" dur="500" fill="hold"/>
                                            <p:tgtEl>
                                              <p:spTgt spid="58"/>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14:presetBounceEnd="40000">
                                      <p:stCondLst>
                                        <p:cond delay="600"/>
                                      </p:stCondLst>
                                      <p:childTnLst>
                                        <p:set>
                                          <p:cBhvr>
                                            <p:cTn id="22" dur="1" fill="hold">
                                              <p:stCondLst>
                                                <p:cond delay="0"/>
                                              </p:stCondLst>
                                            </p:cTn>
                                            <p:tgtEl>
                                              <p:spTgt spid="61"/>
                                            </p:tgtEl>
                                            <p:attrNameLst>
                                              <p:attrName>style.visibility</p:attrName>
                                            </p:attrNameLst>
                                          </p:cBhvr>
                                          <p:to>
                                            <p:strVal val="visible"/>
                                          </p:to>
                                        </p:set>
                                        <p:anim calcmode="lin" valueType="num" p14:bounceEnd="40000">
                                          <p:cBhvr additive="base">
                                            <p:cTn id="23" dur="500" fill="hold"/>
                                            <p:tgtEl>
                                              <p:spTgt spid="61"/>
                                            </p:tgtEl>
                                            <p:attrNameLst>
                                              <p:attrName>ppt_x</p:attrName>
                                            </p:attrNameLst>
                                          </p:cBhvr>
                                          <p:tavLst>
                                            <p:tav tm="0">
                                              <p:val>
                                                <p:strVal val="#ppt_x"/>
                                              </p:val>
                                            </p:tav>
                                            <p:tav tm="100000">
                                              <p:val>
                                                <p:strVal val="#ppt_x"/>
                                              </p:val>
                                            </p:tav>
                                          </p:tavLst>
                                        </p:anim>
                                        <p:anim calcmode="lin" valueType="num" p14:bounceEnd="40000">
                                          <p:cBhvr additive="base">
                                            <p:cTn id="24" dur="500" fill="hold"/>
                                            <p:tgtEl>
                                              <p:spTgt spid="61"/>
                                            </p:tgtEl>
                                            <p:attrNameLst>
                                              <p:attrName>ppt_y</p:attrName>
                                            </p:attrNameLst>
                                          </p:cBhvr>
                                          <p:tavLst>
                                            <p:tav tm="0">
                                              <p:val>
                                                <p:strVal val="1+#ppt_h/2"/>
                                              </p:val>
                                            </p:tav>
                                            <p:tav tm="100000">
                                              <p:val>
                                                <p:strVal val="#ppt_y"/>
                                              </p:val>
                                            </p:tav>
                                          </p:tavLst>
                                        </p:anim>
                                      </p:childTnLst>
                                    </p:cTn>
                                  </p:par>
                                  <p:par>
                                    <p:cTn id="25" presetID="2" presetClass="entr" presetSubtype="2" fill="hold" nodeType="withEffect" p14:presetBounceEnd="40000">
                                      <p:stCondLst>
                                        <p:cond delay="900"/>
                                      </p:stCondLst>
                                      <p:childTnLst>
                                        <p:set>
                                          <p:cBhvr>
                                            <p:cTn id="26" dur="1" fill="hold">
                                              <p:stCondLst>
                                                <p:cond delay="0"/>
                                              </p:stCondLst>
                                            </p:cTn>
                                            <p:tgtEl>
                                              <p:spTgt spid="62"/>
                                            </p:tgtEl>
                                            <p:attrNameLst>
                                              <p:attrName>style.visibility</p:attrName>
                                            </p:attrNameLst>
                                          </p:cBhvr>
                                          <p:to>
                                            <p:strVal val="visible"/>
                                          </p:to>
                                        </p:set>
                                        <p:anim calcmode="lin" valueType="num" p14:bounceEnd="40000">
                                          <p:cBhvr additive="base">
                                            <p:cTn id="27" dur="500" fill="hold"/>
                                            <p:tgtEl>
                                              <p:spTgt spid="62"/>
                                            </p:tgtEl>
                                            <p:attrNameLst>
                                              <p:attrName>ppt_x</p:attrName>
                                            </p:attrNameLst>
                                          </p:cBhvr>
                                          <p:tavLst>
                                            <p:tav tm="0">
                                              <p:val>
                                                <p:strVal val="1+#ppt_w/2"/>
                                              </p:val>
                                            </p:tav>
                                            <p:tav tm="100000">
                                              <p:val>
                                                <p:strVal val="#ppt_x"/>
                                              </p:val>
                                            </p:tav>
                                          </p:tavLst>
                                        </p:anim>
                                        <p:anim calcmode="lin" valueType="num" p14:bounceEnd="40000">
                                          <p:cBhvr additive="base">
                                            <p:cTn id="28" dur="500" fill="hold"/>
                                            <p:tgtEl>
                                              <p:spTgt spid="62"/>
                                            </p:tgtEl>
                                            <p:attrNameLst>
                                              <p:attrName>ppt_y</p:attrName>
                                            </p:attrNameLst>
                                          </p:cBhvr>
                                          <p:tavLst>
                                            <p:tav tm="0">
                                              <p:val>
                                                <p:strVal val="#ppt_y"/>
                                              </p:val>
                                            </p:tav>
                                            <p:tav tm="100000">
                                              <p:val>
                                                <p:strVal val="#ppt_y"/>
                                              </p:val>
                                            </p:tav>
                                          </p:tavLst>
                                        </p:anim>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childTnLst>
                              </p:cTn>
                            </p:par>
                            <p:par>
                              <p:cTn id="35" fill="hold">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113"/>
                                            </p:tgtEl>
                                            <p:attrNameLst>
                                              <p:attrName>style.visibility</p:attrName>
                                            </p:attrNameLst>
                                          </p:cBhvr>
                                          <p:to>
                                            <p:strVal val="visible"/>
                                          </p:to>
                                        </p:set>
                                        <p:animEffect transition="in" filter="wipe(left)">
                                          <p:cBhvr>
                                            <p:cTn id="38" dur="500"/>
                                            <p:tgtEl>
                                              <p:spTgt spid="113"/>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12"/>
                                            </p:tgtEl>
                                            <p:attrNameLst>
                                              <p:attrName>style.visibility</p:attrName>
                                            </p:attrNameLst>
                                          </p:cBhvr>
                                          <p:to>
                                            <p:strVal val="visible"/>
                                          </p:to>
                                        </p:set>
                                        <p:animEffect transition="in" filter="wipe(left)">
                                          <p:cBhvr>
                                            <p:cTn id="41" dur="500"/>
                                            <p:tgtEl>
                                              <p:spTgt spid="112"/>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38"/>
                                            </p:tgtEl>
                                            <p:attrNameLst>
                                              <p:attrName>style.visibility</p:attrName>
                                            </p:attrNameLst>
                                          </p:cBhvr>
                                          <p:to>
                                            <p:strVal val="visible"/>
                                          </p:to>
                                        </p:set>
                                        <p:anim calcmode="lin" valueType="num">
                                          <p:cBhvr>
                                            <p:cTn id="45" dur="500" fill="hold"/>
                                            <p:tgtEl>
                                              <p:spTgt spid="38"/>
                                            </p:tgtEl>
                                            <p:attrNameLst>
                                              <p:attrName>ppt_w</p:attrName>
                                            </p:attrNameLst>
                                          </p:cBhvr>
                                          <p:tavLst>
                                            <p:tav tm="0">
                                              <p:val>
                                                <p:fltVal val="0"/>
                                              </p:val>
                                            </p:tav>
                                            <p:tav tm="100000">
                                              <p:val>
                                                <p:strVal val="#ppt_w"/>
                                              </p:val>
                                            </p:tav>
                                          </p:tavLst>
                                        </p:anim>
                                        <p:anim calcmode="lin" valueType="num">
                                          <p:cBhvr>
                                            <p:cTn id="46" dur="500" fill="hold"/>
                                            <p:tgtEl>
                                              <p:spTgt spid="38"/>
                                            </p:tgtEl>
                                            <p:attrNameLst>
                                              <p:attrName>ppt_h</p:attrName>
                                            </p:attrNameLst>
                                          </p:cBhvr>
                                          <p:tavLst>
                                            <p:tav tm="0">
                                              <p:val>
                                                <p:fltVal val="0"/>
                                              </p:val>
                                            </p:tav>
                                            <p:tav tm="100000">
                                              <p:val>
                                                <p:strVal val="#ppt_h"/>
                                              </p:val>
                                            </p:tav>
                                          </p:tavLst>
                                        </p:anim>
                                        <p:animEffect transition="in" filter="fade">
                                          <p:cBhvr>
                                            <p:cTn id="47" dur="500"/>
                                            <p:tgtEl>
                                              <p:spTgt spid="38"/>
                                            </p:tgtEl>
                                          </p:cBhvr>
                                        </p:animEffect>
                                      </p:childTnLst>
                                    </p:cTn>
                                  </p:par>
                                </p:childTnLst>
                              </p:cTn>
                            </p:par>
                            <p:par>
                              <p:cTn id="48" fill="hold">
                                <p:stCondLst>
                                  <p:cond delay="3000"/>
                                </p:stCondLst>
                                <p:childTnLst>
                                  <p:par>
                                    <p:cTn id="49" presetID="22" presetClass="entr" presetSubtype="8" fill="hold" grpId="0" nodeType="afterEffect">
                                      <p:stCondLst>
                                        <p:cond delay="0"/>
                                      </p:stCondLst>
                                      <p:childTnLst>
                                        <p:set>
                                          <p:cBhvr>
                                            <p:cTn id="50" dur="1" fill="hold">
                                              <p:stCondLst>
                                                <p:cond delay="0"/>
                                              </p:stCondLst>
                                            </p:cTn>
                                            <p:tgtEl>
                                              <p:spTgt spid="115"/>
                                            </p:tgtEl>
                                            <p:attrNameLst>
                                              <p:attrName>style.visibility</p:attrName>
                                            </p:attrNameLst>
                                          </p:cBhvr>
                                          <p:to>
                                            <p:strVal val="visible"/>
                                          </p:to>
                                        </p:set>
                                        <p:animEffect transition="in" filter="wipe(left)">
                                          <p:cBhvr>
                                            <p:cTn id="51" dur="500"/>
                                            <p:tgtEl>
                                              <p:spTgt spid="115"/>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114"/>
                                            </p:tgtEl>
                                            <p:attrNameLst>
                                              <p:attrName>style.visibility</p:attrName>
                                            </p:attrNameLst>
                                          </p:cBhvr>
                                          <p:to>
                                            <p:strVal val="visible"/>
                                          </p:to>
                                        </p:set>
                                        <p:animEffect transition="in" filter="wipe(left)">
                                          <p:cBhvr>
                                            <p:cTn id="54" dur="500"/>
                                            <p:tgtEl>
                                              <p:spTgt spid="114"/>
                                            </p:tgtEl>
                                          </p:cBhvr>
                                        </p:animEffect>
                                      </p:childTnLst>
                                    </p:cTn>
                                  </p:par>
                                </p:childTnLst>
                              </p:cTn>
                            </p:par>
                            <p:par>
                              <p:cTn id="55" fill="hold">
                                <p:stCondLst>
                                  <p:cond delay="3500"/>
                                </p:stCondLst>
                                <p:childTnLst>
                                  <p:par>
                                    <p:cTn id="56" presetID="53" presetClass="entr" presetSubtype="16" fill="hold" grpId="0" nodeType="afterEffect">
                                      <p:stCondLst>
                                        <p:cond delay="0"/>
                                      </p:stCondLst>
                                      <p:childTnLst>
                                        <p:set>
                                          <p:cBhvr>
                                            <p:cTn id="57" dur="1" fill="hold">
                                              <p:stCondLst>
                                                <p:cond delay="0"/>
                                              </p:stCondLst>
                                            </p:cTn>
                                            <p:tgtEl>
                                              <p:spTgt spid="39"/>
                                            </p:tgtEl>
                                            <p:attrNameLst>
                                              <p:attrName>style.visibility</p:attrName>
                                            </p:attrNameLst>
                                          </p:cBhvr>
                                          <p:to>
                                            <p:strVal val="visible"/>
                                          </p:to>
                                        </p:set>
                                        <p:anim calcmode="lin" valueType="num">
                                          <p:cBhvr>
                                            <p:cTn id="58" dur="500" fill="hold"/>
                                            <p:tgtEl>
                                              <p:spTgt spid="39"/>
                                            </p:tgtEl>
                                            <p:attrNameLst>
                                              <p:attrName>ppt_w</p:attrName>
                                            </p:attrNameLst>
                                          </p:cBhvr>
                                          <p:tavLst>
                                            <p:tav tm="0">
                                              <p:val>
                                                <p:fltVal val="0"/>
                                              </p:val>
                                            </p:tav>
                                            <p:tav tm="100000">
                                              <p:val>
                                                <p:strVal val="#ppt_w"/>
                                              </p:val>
                                            </p:tav>
                                          </p:tavLst>
                                        </p:anim>
                                        <p:anim calcmode="lin" valueType="num">
                                          <p:cBhvr>
                                            <p:cTn id="59" dur="500" fill="hold"/>
                                            <p:tgtEl>
                                              <p:spTgt spid="39"/>
                                            </p:tgtEl>
                                            <p:attrNameLst>
                                              <p:attrName>ppt_h</p:attrName>
                                            </p:attrNameLst>
                                          </p:cBhvr>
                                          <p:tavLst>
                                            <p:tav tm="0">
                                              <p:val>
                                                <p:fltVal val="0"/>
                                              </p:val>
                                            </p:tav>
                                            <p:tav tm="100000">
                                              <p:val>
                                                <p:strVal val="#ppt_h"/>
                                              </p:val>
                                            </p:tav>
                                          </p:tavLst>
                                        </p:anim>
                                        <p:animEffect transition="in" filter="fade">
                                          <p:cBhvr>
                                            <p:cTn id="60" dur="500"/>
                                            <p:tgtEl>
                                              <p:spTgt spid="39"/>
                                            </p:tgtEl>
                                          </p:cBhvr>
                                        </p:animEffect>
                                      </p:childTnLst>
                                    </p:cTn>
                                  </p:par>
                                </p:childTnLst>
                              </p:cTn>
                            </p:par>
                            <p:par>
                              <p:cTn id="61" fill="hold">
                                <p:stCondLst>
                                  <p:cond delay="4000"/>
                                </p:stCondLst>
                                <p:childTnLst>
                                  <p:par>
                                    <p:cTn id="62" presetID="22" presetClass="entr" presetSubtype="8" fill="hold" grpId="0" nodeType="afterEffect">
                                      <p:stCondLst>
                                        <p:cond delay="0"/>
                                      </p:stCondLst>
                                      <p:childTnLst>
                                        <p:set>
                                          <p:cBhvr>
                                            <p:cTn id="63" dur="1" fill="hold">
                                              <p:stCondLst>
                                                <p:cond delay="0"/>
                                              </p:stCondLst>
                                            </p:cTn>
                                            <p:tgtEl>
                                              <p:spTgt spid="117"/>
                                            </p:tgtEl>
                                            <p:attrNameLst>
                                              <p:attrName>style.visibility</p:attrName>
                                            </p:attrNameLst>
                                          </p:cBhvr>
                                          <p:to>
                                            <p:strVal val="visible"/>
                                          </p:to>
                                        </p:set>
                                        <p:animEffect transition="in" filter="wipe(left)">
                                          <p:cBhvr>
                                            <p:cTn id="64" dur="500"/>
                                            <p:tgtEl>
                                              <p:spTgt spid="117"/>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16"/>
                                            </p:tgtEl>
                                            <p:attrNameLst>
                                              <p:attrName>style.visibility</p:attrName>
                                            </p:attrNameLst>
                                          </p:cBhvr>
                                          <p:to>
                                            <p:strVal val="visible"/>
                                          </p:to>
                                        </p:set>
                                        <p:animEffect transition="in" filter="wipe(left)">
                                          <p:cBhvr>
                                            <p:cTn id="67" dur="500"/>
                                            <p:tgtEl>
                                              <p:spTgt spid="116"/>
                                            </p:tgtEl>
                                          </p:cBhvr>
                                        </p:animEffect>
                                      </p:childTnLst>
                                    </p:cTn>
                                  </p:par>
                                </p:childTnLst>
                              </p:cTn>
                            </p:par>
                            <p:par>
                              <p:cTn id="68" fill="hold">
                                <p:stCondLst>
                                  <p:cond delay="4500"/>
                                </p:stCondLst>
                                <p:childTnLst>
                                  <p:par>
                                    <p:cTn id="69" presetID="53" presetClass="entr" presetSubtype="16" fill="hold" grpId="0" nodeType="afterEffect">
                                      <p:stCondLst>
                                        <p:cond delay="0"/>
                                      </p:stCondLst>
                                      <p:childTnLst>
                                        <p:set>
                                          <p:cBhvr>
                                            <p:cTn id="70" dur="1" fill="hold">
                                              <p:stCondLst>
                                                <p:cond delay="0"/>
                                              </p:stCondLst>
                                            </p:cTn>
                                            <p:tgtEl>
                                              <p:spTgt spid="2"/>
                                            </p:tgtEl>
                                            <p:attrNameLst>
                                              <p:attrName>style.visibility</p:attrName>
                                            </p:attrNameLst>
                                          </p:cBhvr>
                                          <p:to>
                                            <p:strVal val="visible"/>
                                          </p:to>
                                        </p:set>
                                        <p:anim calcmode="lin" valueType="num">
                                          <p:cBhvr>
                                            <p:cTn id="71" dur="500" fill="hold"/>
                                            <p:tgtEl>
                                              <p:spTgt spid="2"/>
                                            </p:tgtEl>
                                            <p:attrNameLst>
                                              <p:attrName>ppt_w</p:attrName>
                                            </p:attrNameLst>
                                          </p:cBhvr>
                                          <p:tavLst>
                                            <p:tav tm="0">
                                              <p:val>
                                                <p:fltVal val="0"/>
                                              </p:val>
                                            </p:tav>
                                            <p:tav tm="100000">
                                              <p:val>
                                                <p:strVal val="#ppt_w"/>
                                              </p:val>
                                            </p:tav>
                                          </p:tavLst>
                                        </p:anim>
                                        <p:anim calcmode="lin" valueType="num">
                                          <p:cBhvr>
                                            <p:cTn id="72" dur="500" fill="hold"/>
                                            <p:tgtEl>
                                              <p:spTgt spid="2"/>
                                            </p:tgtEl>
                                            <p:attrNameLst>
                                              <p:attrName>ppt_h</p:attrName>
                                            </p:attrNameLst>
                                          </p:cBhvr>
                                          <p:tavLst>
                                            <p:tav tm="0">
                                              <p:val>
                                                <p:fltVal val="0"/>
                                              </p:val>
                                            </p:tav>
                                            <p:tav tm="100000">
                                              <p:val>
                                                <p:strVal val="#ppt_h"/>
                                              </p:val>
                                            </p:tav>
                                          </p:tavLst>
                                        </p:anim>
                                        <p:animEffect transition="in" filter="fade">
                                          <p:cBhvr>
                                            <p:cTn id="73" dur="500"/>
                                            <p:tgtEl>
                                              <p:spTgt spid="2"/>
                                            </p:tgtEl>
                                          </p:cBhvr>
                                        </p:animEffect>
                                      </p:childTnLst>
                                    </p:cTn>
                                  </p:par>
                                </p:childTnLst>
                              </p:cTn>
                            </p:par>
                            <p:par>
                              <p:cTn id="74" fill="hold">
                                <p:stCondLst>
                                  <p:cond delay="5000"/>
                                </p:stCondLst>
                                <p:childTnLst>
                                  <p:par>
                                    <p:cTn id="75" presetID="22" presetClass="entr" presetSubtype="8" fill="hold" grpId="0" nodeType="afterEffect">
                                      <p:stCondLst>
                                        <p:cond delay="0"/>
                                      </p:stCondLst>
                                      <p:childTnLst>
                                        <p:set>
                                          <p:cBhvr>
                                            <p:cTn id="76" dur="1" fill="hold">
                                              <p:stCondLst>
                                                <p:cond delay="0"/>
                                              </p:stCondLst>
                                            </p:cTn>
                                            <p:tgtEl>
                                              <p:spTgt spid="119"/>
                                            </p:tgtEl>
                                            <p:attrNameLst>
                                              <p:attrName>style.visibility</p:attrName>
                                            </p:attrNameLst>
                                          </p:cBhvr>
                                          <p:to>
                                            <p:strVal val="visible"/>
                                          </p:to>
                                        </p:set>
                                        <p:animEffect transition="in" filter="wipe(left)">
                                          <p:cBhvr>
                                            <p:cTn id="77" dur="500"/>
                                            <p:tgtEl>
                                              <p:spTgt spid="119"/>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118"/>
                                            </p:tgtEl>
                                            <p:attrNameLst>
                                              <p:attrName>style.visibility</p:attrName>
                                            </p:attrNameLst>
                                          </p:cBhvr>
                                          <p:to>
                                            <p:strVal val="visible"/>
                                          </p:to>
                                        </p:set>
                                        <p:animEffect transition="in" filter="wipe(left)">
                                          <p:cBhvr>
                                            <p:cTn id="80"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61" grpId="0" bldLvl="0" animBg="1"/>
          <p:bldP spid="112" grpId="0"/>
          <p:bldP spid="113" grpId="0"/>
          <p:bldP spid="114" grpId="0"/>
          <p:bldP spid="115" grpId="0"/>
          <p:bldP spid="116" grpId="0"/>
          <p:bldP spid="117" grpId="0"/>
          <p:bldP spid="118" grpId="0"/>
          <p:bldP spid="119" grpId="0"/>
          <p:bldP spid="2" grpId="0"/>
          <p:bldP spid="37" grpId="0"/>
          <p:bldP spid="38" grpId="0"/>
          <p:bldP spid="3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300"/>
                                            <p:tgtEl>
                                              <p:spTgt spid="2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300"/>
                                            <p:tgtEl>
                                              <p:spTgt spid="25"/>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p:tgtEl>
                                              <p:spTgt spid="26"/>
                                            </p:tgtEl>
                                            <p:attrNameLst>
                                              <p:attrName>ppt_x</p:attrName>
                                            </p:attrNameLst>
                                          </p:cBhvr>
                                          <p:tavLst>
                                            <p:tav tm="0">
                                              <p:val>
                                                <p:strVal val="#ppt_x-#ppt_w*1.125000"/>
                                              </p:val>
                                            </p:tav>
                                            <p:tav tm="100000">
                                              <p:val>
                                                <p:strVal val="#ppt_x"/>
                                              </p:val>
                                            </p:tav>
                                          </p:tavLst>
                                        </p:anim>
                                        <p:animEffect transition="in" filter="wipe(right)">
                                          <p:cBhvr>
                                            <p:cTn id="16" dur="500"/>
                                            <p:tgtEl>
                                              <p:spTgt spid="26"/>
                                            </p:tgtEl>
                                          </p:cBhvr>
                                        </p:animEffect>
                                      </p:childTnLst>
                                    </p:cTn>
                                  </p:par>
                                  <p:par>
                                    <p:cTn id="17" presetID="2" presetClass="entr" presetSubtype="8" fill="hold" nodeType="withEffect">
                                      <p:stCondLst>
                                        <p:cond delay="300"/>
                                      </p:stCondLst>
                                      <p:childTnLst>
                                        <p:set>
                                          <p:cBhvr>
                                            <p:cTn id="18" dur="1" fill="hold">
                                              <p:stCondLst>
                                                <p:cond delay="0"/>
                                              </p:stCondLst>
                                            </p:cTn>
                                            <p:tgtEl>
                                              <p:spTgt spid="58"/>
                                            </p:tgtEl>
                                            <p:attrNameLst>
                                              <p:attrName>style.visibility</p:attrName>
                                            </p:attrNameLst>
                                          </p:cBhvr>
                                          <p:to>
                                            <p:strVal val="visible"/>
                                          </p:to>
                                        </p:set>
                                        <p:anim calcmode="lin" valueType="num">
                                          <p:cBhvr additive="base">
                                            <p:cTn id="19" dur="500" fill="hold"/>
                                            <p:tgtEl>
                                              <p:spTgt spid="58"/>
                                            </p:tgtEl>
                                            <p:attrNameLst>
                                              <p:attrName>ppt_x</p:attrName>
                                            </p:attrNameLst>
                                          </p:cBhvr>
                                          <p:tavLst>
                                            <p:tav tm="0">
                                              <p:val>
                                                <p:strVal val="0-#ppt_w/2"/>
                                              </p:val>
                                            </p:tav>
                                            <p:tav tm="100000">
                                              <p:val>
                                                <p:strVal val="#ppt_x"/>
                                              </p:val>
                                            </p:tav>
                                          </p:tavLst>
                                        </p:anim>
                                        <p:anim calcmode="lin" valueType="num">
                                          <p:cBhvr additive="base">
                                            <p:cTn id="20" dur="500" fill="hold"/>
                                            <p:tgtEl>
                                              <p:spTgt spid="58"/>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600"/>
                                      </p:stCondLst>
                                      <p:childTnLst>
                                        <p:set>
                                          <p:cBhvr>
                                            <p:cTn id="22" dur="1" fill="hold">
                                              <p:stCondLst>
                                                <p:cond delay="0"/>
                                              </p:stCondLst>
                                            </p:cTn>
                                            <p:tgtEl>
                                              <p:spTgt spid="61"/>
                                            </p:tgtEl>
                                            <p:attrNameLst>
                                              <p:attrName>style.visibility</p:attrName>
                                            </p:attrNameLst>
                                          </p:cBhvr>
                                          <p:to>
                                            <p:strVal val="visible"/>
                                          </p:to>
                                        </p:set>
                                        <p:anim calcmode="lin" valueType="num">
                                          <p:cBhvr additive="base">
                                            <p:cTn id="23" dur="500" fill="hold"/>
                                            <p:tgtEl>
                                              <p:spTgt spid="61"/>
                                            </p:tgtEl>
                                            <p:attrNameLst>
                                              <p:attrName>ppt_x</p:attrName>
                                            </p:attrNameLst>
                                          </p:cBhvr>
                                          <p:tavLst>
                                            <p:tav tm="0">
                                              <p:val>
                                                <p:strVal val="#ppt_x"/>
                                              </p:val>
                                            </p:tav>
                                            <p:tav tm="100000">
                                              <p:val>
                                                <p:strVal val="#ppt_x"/>
                                              </p:val>
                                            </p:tav>
                                          </p:tavLst>
                                        </p:anim>
                                        <p:anim calcmode="lin" valueType="num">
                                          <p:cBhvr additive="base">
                                            <p:cTn id="24" dur="500" fill="hold"/>
                                            <p:tgtEl>
                                              <p:spTgt spid="61"/>
                                            </p:tgtEl>
                                            <p:attrNameLst>
                                              <p:attrName>ppt_y</p:attrName>
                                            </p:attrNameLst>
                                          </p:cBhvr>
                                          <p:tavLst>
                                            <p:tav tm="0">
                                              <p:val>
                                                <p:strVal val="1+#ppt_h/2"/>
                                              </p:val>
                                            </p:tav>
                                            <p:tav tm="100000">
                                              <p:val>
                                                <p:strVal val="#ppt_y"/>
                                              </p:val>
                                            </p:tav>
                                          </p:tavLst>
                                        </p:anim>
                                      </p:childTnLst>
                                    </p:cTn>
                                  </p:par>
                                  <p:par>
                                    <p:cTn id="25" presetID="2" presetClass="entr" presetSubtype="2" fill="hold" nodeType="withEffect">
                                      <p:stCondLst>
                                        <p:cond delay="900"/>
                                      </p:stCondLst>
                                      <p:childTnLst>
                                        <p:set>
                                          <p:cBhvr>
                                            <p:cTn id="26" dur="1" fill="hold">
                                              <p:stCondLst>
                                                <p:cond delay="0"/>
                                              </p:stCondLst>
                                            </p:cTn>
                                            <p:tgtEl>
                                              <p:spTgt spid="62"/>
                                            </p:tgtEl>
                                            <p:attrNameLst>
                                              <p:attrName>style.visibility</p:attrName>
                                            </p:attrNameLst>
                                          </p:cBhvr>
                                          <p:to>
                                            <p:strVal val="visible"/>
                                          </p:to>
                                        </p:set>
                                        <p:anim calcmode="lin" valueType="num">
                                          <p:cBhvr additive="base">
                                            <p:cTn id="27" dur="500" fill="hold"/>
                                            <p:tgtEl>
                                              <p:spTgt spid="62"/>
                                            </p:tgtEl>
                                            <p:attrNameLst>
                                              <p:attrName>ppt_x</p:attrName>
                                            </p:attrNameLst>
                                          </p:cBhvr>
                                          <p:tavLst>
                                            <p:tav tm="0">
                                              <p:val>
                                                <p:strVal val="1+#ppt_w/2"/>
                                              </p:val>
                                            </p:tav>
                                            <p:tav tm="100000">
                                              <p:val>
                                                <p:strVal val="#ppt_x"/>
                                              </p:val>
                                            </p:tav>
                                          </p:tavLst>
                                        </p:anim>
                                        <p:anim calcmode="lin" valueType="num">
                                          <p:cBhvr additive="base">
                                            <p:cTn id="28" dur="500" fill="hold"/>
                                            <p:tgtEl>
                                              <p:spTgt spid="62"/>
                                            </p:tgtEl>
                                            <p:attrNameLst>
                                              <p:attrName>ppt_y</p:attrName>
                                            </p:attrNameLst>
                                          </p:cBhvr>
                                          <p:tavLst>
                                            <p:tav tm="0">
                                              <p:val>
                                                <p:strVal val="#ppt_y"/>
                                              </p:val>
                                            </p:tav>
                                            <p:tav tm="100000">
                                              <p:val>
                                                <p:strVal val="#ppt_y"/>
                                              </p:val>
                                            </p:tav>
                                          </p:tavLst>
                                        </p:anim>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childTnLst>
                              </p:cTn>
                            </p:par>
                            <p:par>
                              <p:cTn id="35" fill="hold">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113"/>
                                            </p:tgtEl>
                                            <p:attrNameLst>
                                              <p:attrName>style.visibility</p:attrName>
                                            </p:attrNameLst>
                                          </p:cBhvr>
                                          <p:to>
                                            <p:strVal val="visible"/>
                                          </p:to>
                                        </p:set>
                                        <p:animEffect transition="in" filter="wipe(left)">
                                          <p:cBhvr>
                                            <p:cTn id="38" dur="500"/>
                                            <p:tgtEl>
                                              <p:spTgt spid="113"/>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12"/>
                                            </p:tgtEl>
                                            <p:attrNameLst>
                                              <p:attrName>style.visibility</p:attrName>
                                            </p:attrNameLst>
                                          </p:cBhvr>
                                          <p:to>
                                            <p:strVal val="visible"/>
                                          </p:to>
                                        </p:set>
                                        <p:animEffect transition="in" filter="wipe(left)">
                                          <p:cBhvr>
                                            <p:cTn id="41" dur="500"/>
                                            <p:tgtEl>
                                              <p:spTgt spid="112"/>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38"/>
                                            </p:tgtEl>
                                            <p:attrNameLst>
                                              <p:attrName>style.visibility</p:attrName>
                                            </p:attrNameLst>
                                          </p:cBhvr>
                                          <p:to>
                                            <p:strVal val="visible"/>
                                          </p:to>
                                        </p:set>
                                        <p:anim calcmode="lin" valueType="num">
                                          <p:cBhvr>
                                            <p:cTn id="45" dur="500" fill="hold"/>
                                            <p:tgtEl>
                                              <p:spTgt spid="38"/>
                                            </p:tgtEl>
                                            <p:attrNameLst>
                                              <p:attrName>ppt_w</p:attrName>
                                            </p:attrNameLst>
                                          </p:cBhvr>
                                          <p:tavLst>
                                            <p:tav tm="0">
                                              <p:val>
                                                <p:fltVal val="0"/>
                                              </p:val>
                                            </p:tav>
                                            <p:tav tm="100000">
                                              <p:val>
                                                <p:strVal val="#ppt_w"/>
                                              </p:val>
                                            </p:tav>
                                          </p:tavLst>
                                        </p:anim>
                                        <p:anim calcmode="lin" valueType="num">
                                          <p:cBhvr>
                                            <p:cTn id="46" dur="500" fill="hold"/>
                                            <p:tgtEl>
                                              <p:spTgt spid="38"/>
                                            </p:tgtEl>
                                            <p:attrNameLst>
                                              <p:attrName>ppt_h</p:attrName>
                                            </p:attrNameLst>
                                          </p:cBhvr>
                                          <p:tavLst>
                                            <p:tav tm="0">
                                              <p:val>
                                                <p:fltVal val="0"/>
                                              </p:val>
                                            </p:tav>
                                            <p:tav tm="100000">
                                              <p:val>
                                                <p:strVal val="#ppt_h"/>
                                              </p:val>
                                            </p:tav>
                                          </p:tavLst>
                                        </p:anim>
                                        <p:animEffect transition="in" filter="fade">
                                          <p:cBhvr>
                                            <p:cTn id="47" dur="500"/>
                                            <p:tgtEl>
                                              <p:spTgt spid="38"/>
                                            </p:tgtEl>
                                          </p:cBhvr>
                                        </p:animEffect>
                                      </p:childTnLst>
                                    </p:cTn>
                                  </p:par>
                                </p:childTnLst>
                              </p:cTn>
                            </p:par>
                            <p:par>
                              <p:cTn id="48" fill="hold">
                                <p:stCondLst>
                                  <p:cond delay="3000"/>
                                </p:stCondLst>
                                <p:childTnLst>
                                  <p:par>
                                    <p:cTn id="49" presetID="22" presetClass="entr" presetSubtype="8" fill="hold" grpId="0" nodeType="afterEffect">
                                      <p:stCondLst>
                                        <p:cond delay="0"/>
                                      </p:stCondLst>
                                      <p:childTnLst>
                                        <p:set>
                                          <p:cBhvr>
                                            <p:cTn id="50" dur="1" fill="hold">
                                              <p:stCondLst>
                                                <p:cond delay="0"/>
                                              </p:stCondLst>
                                            </p:cTn>
                                            <p:tgtEl>
                                              <p:spTgt spid="115"/>
                                            </p:tgtEl>
                                            <p:attrNameLst>
                                              <p:attrName>style.visibility</p:attrName>
                                            </p:attrNameLst>
                                          </p:cBhvr>
                                          <p:to>
                                            <p:strVal val="visible"/>
                                          </p:to>
                                        </p:set>
                                        <p:animEffect transition="in" filter="wipe(left)">
                                          <p:cBhvr>
                                            <p:cTn id="51" dur="500"/>
                                            <p:tgtEl>
                                              <p:spTgt spid="115"/>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114"/>
                                            </p:tgtEl>
                                            <p:attrNameLst>
                                              <p:attrName>style.visibility</p:attrName>
                                            </p:attrNameLst>
                                          </p:cBhvr>
                                          <p:to>
                                            <p:strVal val="visible"/>
                                          </p:to>
                                        </p:set>
                                        <p:animEffect transition="in" filter="wipe(left)">
                                          <p:cBhvr>
                                            <p:cTn id="54" dur="500"/>
                                            <p:tgtEl>
                                              <p:spTgt spid="114"/>
                                            </p:tgtEl>
                                          </p:cBhvr>
                                        </p:animEffect>
                                      </p:childTnLst>
                                    </p:cTn>
                                  </p:par>
                                </p:childTnLst>
                              </p:cTn>
                            </p:par>
                            <p:par>
                              <p:cTn id="55" fill="hold">
                                <p:stCondLst>
                                  <p:cond delay="3500"/>
                                </p:stCondLst>
                                <p:childTnLst>
                                  <p:par>
                                    <p:cTn id="56" presetID="53" presetClass="entr" presetSubtype="16" fill="hold" grpId="0" nodeType="afterEffect">
                                      <p:stCondLst>
                                        <p:cond delay="0"/>
                                      </p:stCondLst>
                                      <p:childTnLst>
                                        <p:set>
                                          <p:cBhvr>
                                            <p:cTn id="57" dur="1" fill="hold">
                                              <p:stCondLst>
                                                <p:cond delay="0"/>
                                              </p:stCondLst>
                                            </p:cTn>
                                            <p:tgtEl>
                                              <p:spTgt spid="39"/>
                                            </p:tgtEl>
                                            <p:attrNameLst>
                                              <p:attrName>style.visibility</p:attrName>
                                            </p:attrNameLst>
                                          </p:cBhvr>
                                          <p:to>
                                            <p:strVal val="visible"/>
                                          </p:to>
                                        </p:set>
                                        <p:anim calcmode="lin" valueType="num">
                                          <p:cBhvr>
                                            <p:cTn id="58" dur="500" fill="hold"/>
                                            <p:tgtEl>
                                              <p:spTgt spid="39"/>
                                            </p:tgtEl>
                                            <p:attrNameLst>
                                              <p:attrName>ppt_w</p:attrName>
                                            </p:attrNameLst>
                                          </p:cBhvr>
                                          <p:tavLst>
                                            <p:tav tm="0">
                                              <p:val>
                                                <p:fltVal val="0"/>
                                              </p:val>
                                            </p:tav>
                                            <p:tav tm="100000">
                                              <p:val>
                                                <p:strVal val="#ppt_w"/>
                                              </p:val>
                                            </p:tav>
                                          </p:tavLst>
                                        </p:anim>
                                        <p:anim calcmode="lin" valueType="num">
                                          <p:cBhvr>
                                            <p:cTn id="59" dur="500" fill="hold"/>
                                            <p:tgtEl>
                                              <p:spTgt spid="39"/>
                                            </p:tgtEl>
                                            <p:attrNameLst>
                                              <p:attrName>ppt_h</p:attrName>
                                            </p:attrNameLst>
                                          </p:cBhvr>
                                          <p:tavLst>
                                            <p:tav tm="0">
                                              <p:val>
                                                <p:fltVal val="0"/>
                                              </p:val>
                                            </p:tav>
                                            <p:tav tm="100000">
                                              <p:val>
                                                <p:strVal val="#ppt_h"/>
                                              </p:val>
                                            </p:tav>
                                          </p:tavLst>
                                        </p:anim>
                                        <p:animEffect transition="in" filter="fade">
                                          <p:cBhvr>
                                            <p:cTn id="60" dur="500"/>
                                            <p:tgtEl>
                                              <p:spTgt spid="39"/>
                                            </p:tgtEl>
                                          </p:cBhvr>
                                        </p:animEffect>
                                      </p:childTnLst>
                                    </p:cTn>
                                  </p:par>
                                </p:childTnLst>
                              </p:cTn>
                            </p:par>
                            <p:par>
                              <p:cTn id="61" fill="hold">
                                <p:stCondLst>
                                  <p:cond delay="4000"/>
                                </p:stCondLst>
                                <p:childTnLst>
                                  <p:par>
                                    <p:cTn id="62" presetID="22" presetClass="entr" presetSubtype="8" fill="hold" grpId="0" nodeType="afterEffect">
                                      <p:stCondLst>
                                        <p:cond delay="0"/>
                                      </p:stCondLst>
                                      <p:childTnLst>
                                        <p:set>
                                          <p:cBhvr>
                                            <p:cTn id="63" dur="1" fill="hold">
                                              <p:stCondLst>
                                                <p:cond delay="0"/>
                                              </p:stCondLst>
                                            </p:cTn>
                                            <p:tgtEl>
                                              <p:spTgt spid="117"/>
                                            </p:tgtEl>
                                            <p:attrNameLst>
                                              <p:attrName>style.visibility</p:attrName>
                                            </p:attrNameLst>
                                          </p:cBhvr>
                                          <p:to>
                                            <p:strVal val="visible"/>
                                          </p:to>
                                        </p:set>
                                        <p:animEffect transition="in" filter="wipe(left)">
                                          <p:cBhvr>
                                            <p:cTn id="64" dur="500"/>
                                            <p:tgtEl>
                                              <p:spTgt spid="117"/>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16"/>
                                            </p:tgtEl>
                                            <p:attrNameLst>
                                              <p:attrName>style.visibility</p:attrName>
                                            </p:attrNameLst>
                                          </p:cBhvr>
                                          <p:to>
                                            <p:strVal val="visible"/>
                                          </p:to>
                                        </p:set>
                                        <p:animEffect transition="in" filter="wipe(left)">
                                          <p:cBhvr>
                                            <p:cTn id="67" dur="500"/>
                                            <p:tgtEl>
                                              <p:spTgt spid="116"/>
                                            </p:tgtEl>
                                          </p:cBhvr>
                                        </p:animEffect>
                                      </p:childTnLst>
                                    </p:cTn>
                                  </p:par>
                                </p:childTnLst>
                              </p:cTn>
                            </p:par>
                            <p:par>
                              <p:cTn id="68" fill="hold">
                                <p:stCondLst>
                                  <p:cond delay="4500"/>
                                </p:stCondLst>
                                <p:childTnLst>
                                  <p:par>
                                    <p:cTn id="69" presetID="53" presetClass="entr" presetSubtype="16" fill="hold" grpId="0" nodeType="afterEffect">
                                      <p:stCondLst>
                                        <p:cond delay="0"/>
                                      </p:stCondLst>
                                      <p:childTnLst>
                                        <p:set>
                                          <p:cBhvr>
                                            <p:cTn id="70" dur="1" fill="hold">
                                              <p:stCondLst>
                                                <p:cond delay="0"/>
                                              </p:stCondLst>
                                            </p:cTn>
                                            <p:tgtEl>
                                              <p:spTgt spid="2"/>
                                            </p:tgtEl>
                                            <p:attrNameLst>
                                              <p:attrName>style.visibility</p:attrName>
                                            </p:attrNameLst>
                                          </p:cBhvr>
                                          <p:to>
                                            <p:strVal val="visible"/>
                                          </p:to>
                                        </p:set>
                                        <p:anim calcmode="lin" valueType="num">
                                          <p:cBhvr>
                                            <p:cTn id="71" dur="500" fill="hold"/>
                                            <p:tgtEl>
                                              <p:spTgt spid="2"/>
                                            </p:tgtEl>
                                            <p:attrNameLst>
                                              <p:attrName>ppt_w</p:attrName>
                                            </p:attrNameLst>
                                          </p:cBhvr>
                                          <p:tavLst>
                                            <p:tav tm="0">
                                              <p:val>
                                                <p:fltVal val="0"/>
                                              </p:val>
                                            </p:tav>
                                            <p:tav tm="100000">
                                              <p:val>
                                                <p:strVal val="#ppt_w"/>
                                              </p:val>
                                            </p:tav>
                                          </p:tavLst>
                                        </p:anim>
                                        <p:anim calcmode="lin" valueType="num">
                                          <p:cBhvr>
                                            <p:cTn id="72" dur="500" fill="hold"/>
                                            <p:tgtEl>
                                              <p:spTgt spid="2"/>
                                            </p:tgtEl>
                                            <p:attrNameLst>
                                              <p:attrName>ppt_h</p:attrName>
                                            </p:attrNameLst>
                                          </p:cBhvr>
                                          <p:tavLst>
                                            <p:tav tm="0">
                                              <p:val>
                                                <p:fltVal val="0"/>
                                              </p:val>
                                            </p:tav>
                                            <p:tav tm="100000">
                                              <p:val>
                                                <p:strVal val="#ppt_h"/>
                                              </p:val>
                                            </p:tav>
                                          </p:tavLst>
                                        </p:anim>
                                        <p:animEffect transition="in" filter="fade">
                                          <p:cBhvr>
                                            <p:cTn id="73" dur="500"/>
                                            <p:tgtEl>
                                              <p:spTgt spid="2"/>
                                            </p:tgtEl>
                                          </p:cBhvr>
                                        </p:animEffect>
                                      </p:childTnLst>
                                    </p:cTn>
                                  </p:par>
                                </p:childTnLst>
                              </p:cTn>
                            </p:par>
                            <p:par>
                              <p:cTn id="74" fill="hold">
                                <p:stCondLst>
                                  <p:cond delay="5000"/>
                                </p:stCondLst>
                                <p:childTnLst>
                                  <p:par>
                                    <p:cTn id="75" presetID="22" presetClass="entr" presetSubtype="8" fill="hold" grpId="0" nodeType="afterEffect">
                                      <p:stCondLst>
                                        <p:cond delay="0"/>
                                      </p:stCondLst>
                                      <p:childTnLst>
                                        <p:set>
                                          <p:cBhvr>
                                            <p:cTn id="76" dur="1" fill="hold">
                                              <p:stCondLst>
                                                <p:cond delay="0"/>
                                              </p:stCondLst>
                                            </p:cTn>
                                            <p:tgtEl>
                                              <p:spTgt spid="119"/>
                                            </p:tgtEl>
                                            <p:attrNameLst>
                                              <p:attrName>style.visibility</p:attrName>
                                            </p:attrNameLst>
                                          </p:cBhvr>
                                          <p:to>
                                            <p:strVal val="visible"/>
                                          </p:to>
                                        </p:set>
                                        <p:animEffect transition="in" filter="wipe(left)">
                                          <p:cBhvr>
                                            <p:cTn id="77" dur="500"/>
                                            <p:tgtEl>
                                              <p:spTgt spid="119"/>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118"/>
                                            </p:tgtEl>
                                            <p:attrNameLst>
                                              <p:attrName>style.visibility</p:attrName>
                                            </p:attrNameLst>
                                          </p:cBhvr>
                                          <p:to>
                                            <p:strVal val="visible"/>
                                          </p:to>
                                        </p:set>
                                        <p:animEffect transition="in" filter="wipe(left)">
                                          <p:cBhvr>
                                            <p:cTn id="80"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61" grpId="0" bldLvl="0" animBg="1"/>
          <p:bldP spid="112" grpId="0"/>
          <p:bldP spid="113" grpId="0"/>
          <p:bldP spid="114" grpId="0"/>
          <p:bldP spid="115" grpId="0"/>
          <p:bldP spid="116" grpId="0"/>
          <p:bldP spid="117" grpId="0"/>
          <p:bldP spid="118" grpId="0"/>
          <p:bldP spid="119" grpId="0"/>
          <p:bldP spid="2" grpId="0"/>
          <p:bldP spid="37" grpId="0"/>
          <p:bldP spid="38" grpId="0"/>
          <p:bldP spid="39"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3779912" cy="5143500"/>
          </a:xfrm>
          <a:prstGeom prst="rect">
            <a:avLst/>
          </a:prstGeom>
          <a:solidFill>
            <a:srgbClr val="1A3F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 name="TextBox 1"/>
          <p:cNvSpPr txBox="1"/>
          <p:nvPr/>
        </p:nvSpPr>
        <p:spPr>
          <a:xfrm>
            <a:off x="4141155" y="1254959"/>
            <a:ext cx="507727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300" normalizeH="0" baseline="0" noProof="0" dirty="0">
                <a:ln>
                  <a:noFill/>
                </a:ln>
                <a:solidFill>
                  <a:srgbClr val="1A3F6C"/>
                </a:solidFill>
                <a:effectLst/>
                <a:uLnTx/>
                <a:uFillTx/>
                <a:latin typeface="微软雅黑" panose="020B0503020204020204" pitchFamily="34" charset="-122"/>
                <a:ea typeface="微软雅黑" panose="020B0503020204020204" pitchFamily="34" charset="-122"/>
                <a:cs typeface="+mn-cs"/>
              </a:rPr>
              <a:t>第四部分 课程考试</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300" normalizeH="0" baseline="0" noProof="0" dirty="0">
              <a:ln>
                <a:noFill/>
              </a:ln>
              <a:solidFill>
                <a:srgbClr val="1A3F6C"/>
              </a:solidFill>
              <a:effectLst/>
              <a:uLnTx/>
              <a:uFillTx/>
              <a:latin typeface="微软雅黑" panose="020B0503020204020204" pitchFamily="34" charset="-122"/>
              <a:ea typeface="微软雅黑" panose="020B0503020204020204" pitchFamily="34" charset="-122"/>
              <a:cs typeface="+mn-cs"/>
            </a:endParaRPr>
          </a:p>
        </p:txBody>
      </p:sp>
      <p:sp>
        <p:nvSpPr>
          <p:cNvPr id="5" name="椭圆 4"/>
          <p:cNvSpPr/>
          <p:nvPr/>
        </p:nvSpPr>
        <p:spPr>
          <a:xfrm>
            <a:off x="2262782" y="1765377"/>
            <a:ext cx="1301106" cy="13011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1" name="图片 30"/>
          <p:cNvPicPr>
            <a:picLocks noChangeAspect="1"/>
          </p:cNvPicPr>
          <p:nvPr/>
        </p:nvPicPr>
        <p:blipFill rotWithShape="1">
          <a:blip r:embed="rId3" cstate="print">
            <a:clrChange>
              <a:clrFrom>
                <a:srgbClr val="000000">
                  <a:alpha val="0"/>
                </a:srgbClr>
              </a:clrFrom>
              <a:clrTo>
                <a:srgbClr val="000000">
                  <a:alpha val="0"/>
                </a:srgbClr>
              </a:clrTo>
            </a:clrChange>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Effect>
                      <a14:colorTemperature colorTemp="8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l="5031" t="9687" r="78142" b="12851"/>
          <a:stretch>
            <a:fillRect/>
          </a:stretch>
        </p:blipFill>
        <p:spPr>
          <a:xfrm>
            <a:off x="2351189" y="1765377"/>
            <a:ext cx="1124291" cy="1301106"/>
          </a:xfrm>
          <a:prstGeom prst="rect">
            <a:avLst/>
          </a:prstGeom>
          <a:noFill/>
        </p:spPr>
      </p:pic>
      <p:sp>
        <p:nvSpPr>
          <p:cNvPr id="6" name="TextBox 17"/>
          <p:cNvSpPr txBox="1"/>
          <p:nvPr/>
        </p:nvSpPr>
        <p:spPr>
          <a:xfrm>
            <a:off x="4572000" y="2190016"/>
            <a:ext cx="1107996" cy="369332"/>
          </a:xfrm>
          <a:prstGeom prst="rect">
            <a:avLst/>
          </a:prstGeom>
          <a:noFill/>
        </p:spPr>
        <p:txBody>
          <a:bodyPr wrap="none" rtlCol="0">
            <a:spAutoFit/>
          </a:bodyPr>
          <a:lstStyle/>
          <a:p>
            <a:pPr lvl="0"/>
            <a:r>
              <a:rPr lang="zh-CN" altLang="en-US" dirty="0">
                <a:solidFill>
                  <a:prstClr val="black"/>
                </a:solidFill>
                <a:latin typeface="方正兰亭细黑_GBK" pitchFamily="2" charset="-122"/>
                <a:ea typeface="方正兰亭细黑_GBK" pitchFamily="2" charset="-122"/>
              </a:rPr>
              <a:t>课程设置</a:t>
            </a:r>
            <a:endParaRPr kumimoji="0" lang="zh-CN" altLang="en-US" sz="1800" b="0" i="0" u="none" strike="noStrike" kern="1200" cap="none" spc="0" normalizeH="0" baseline="0" noProof="0" dirty="0">
              <a:ln>
                <a:noFill/>
              </a:ln>
              <a:solidFill>
                <a:prstClr val="black"/>
              </a:solidFill>
              <a:effectLst/>
              <a:uLnTx/>
              <a:uFillTx/>
              <a:latin typeface="方正兰亭细黑_GBK" pitchFamily="2" charset="-122"/>
              <a:ea typeface="方正兰亭细黑_GBK" pitchFamily="2" charset="-122"/>
              <a:cs typeface="+mn-cs"/>
            </a:endParaRPr>
          </a:p>
        </p:txBody>
      </p:sp>
      <p:sp>
        <p:nvSpPr>
          <p:cNvPr id="7" name="椭圆 6"/>
          <p:cNvSpPr/>
          <p:nvPr/>
        </p:nvSpPr>
        <p:spPr>
          <a:xfrm>
            <a:off x="4278112" y="2236564"/>
            <a:ext cx="274777" cy="274777"/>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椭圆 8"/>
          <p:cNvSpPr/>
          <p:nvPr/>
        </p:nvSpPr>
        <p:spPr>
          <a:xfrm>
            <a:off x="4278112" y="2731297"/>
            <a:ext cx="274777" cy="274777"/>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TextBox 17"/>
          <p:cNvSpPr txBox="1"/>
          <p:nvPr/>
        </p:nvSpPr>
        <p:spPr>
          <a:xfrm>
            <a:off x="4581464" y="3179482"/>
            <a:ext cx="1107996" cy="369332"/>
          </a:xfrm>
          <a:prstGeom prst="rect">
            <a:avLst/>
          </a:prstGeom>
          <a:noFill/>
        </p:spPr>
        <p:txBody>
          <a:bodyPr wrap="none" rtlCol="0">
            <a:spAutoFit/>
          </a:bodyPr>
          <a:lstStyle/>
          <a:p>
            <a:pPr lvl="0"/>
            <a:r>
              <a:rPr lang="zh-CN" altLang="en-US" dirty="0">
                <a:solidFill>
                  <a:prstClr val="black"/>
                </a:solidFill>
                <a:latin typeface="方正兰亭细黑_GBK" pitchFamily="2" charset="-122"/>
                <a:ea typeface="方正兰亭细黑_GBK" pitchFamily="2" charset="-122"/>
              </a:rPr>
              <a:t>考试形式</a:t>
            </a:r>
            <a:endParaRPr kumimoji="0" lang="zh-CN" altLang="en-US" sz="1800" b="0" i="0" u="none" strike="noStrike" kern="1200" cap="none" spc="0" normalizeH="0" baseline="0" noProof="0" dirty="0">
              <a:ln>
                <a:noFill/>
              </a:ln>
              <a:solidFill>
                <a:prstClr val="black"/>
              </a:solidFill>
              <a:effectLst/>
              <a:uLnTx/>
              <a:uFillTx/>
              <a:latin typeface="方正兰亭细黑_GBK" pitchFamily="2" charset="-122"/>
              <a:ea typeface="方正兰亭细黑_GBK" pitchFamily="2" charset="-122"/>
              <a:cs typeface="+mn-cs"/>
            </a:endParaRPr>
          </a:p>
        </p:txBody>
      </p:sp>
      <p:sp>
        <p:nvSpPr>
          <p:cNvPr id="11" name="椭圆 10"/>
          <p:cNvSpPr/>
          <p:nvPr/>
        </p:nvSpPr>
        <p:spPr>
          <a:xfrm>
            <a:off x="4259001" y="3226030"/>
            <a:ext cx="274777" cy="274777"/>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TextBox 17"/>
          <p:cNvSpPr txBox="1"/>
          <p:nvPr/>
        </p:nvSpPr>
        <p:spPr>
          <a:xfrm>
            <a:off x="4591113" y="2691166"/>
            <a:ext cx="1107996" cy="369332"/>
          </a:xfrm>
          <a:prstGeom prst="rect">
            <a:avLst/>
          </a:prstGeom>
          <a:noFill/>
        </p:spPr>
        <p:txBody>
          <a:bodyPr wrap="none" rtlCol="0">
            <a:spAutoFit/>
          </a:bodyPr>
          <a:lstStyle/>
          <a:p>
            <a:pPr lvl="0"/>
            <a:r>
              <a:rPr lang="zh-CN" altLang="en-US" dirty="0">
                <a:solidFill>
                  <a:prstClr val="black"/>
                </a:solidFill>
                <a:latin typeface="方正兰亭细黑_GBK" pitchFamily="2" charset="-122"/>
                <a:ea typeface="方正兰亭细黑_GBK" pitchFamily="2" charset="-122"/>
              </a:rPr>
              <a:t>学习方式</a:t>
            </a:r>
            <a:endParaRPr kumimoji="0" lang="zh-CN" altLang="en-US" sz="1800" b="0" i="0" u="none" strike="noStrike" kern="1200" cap="none" spc="0" normalizeH="0" baseline="0" noProof="0" dirty="0">
              <a:ln>
                <a:noFill/>
              </a:ln>
              <a:solidFill>
                <a:prstClr val="black"/>
              </a:solidFill>
              <a:effectLst/>
              <a:uLnTx/>
              <a:uFillTx/>
              <a:latin typeface="方正兰亭细黑_GBK" pitchFamily="2" charset="-122"/>
              <a:ea typeface="方正兰亭细黑_GBK" pitchFamily="2" charset="-122"/>
              <a:cs typeface="+mn-cs"/>
            </a:endParaRPr>
          </a:p>
        </p:txBody>
      </p:sp>
      <p:sp>
        <p:nvSpPr>
          <p:cNvPr id="14" name="TextBox 17"/>
          <p:cNvSpPr txBox="1"/>
          <p:nvPr/>
        </p:nvSpPr>
        <p:spPr>
          <a:xfrm>
            <a:off x="4591113" y="3653706"/>
            <a:ext cx="1107996" cy="369332"/>
          </a:xfrm>
          <a:prstGeom prst="rect">
            <a:avLst/>
          </a:prstGeom>
          <a:noFill/>
        </p:spPr>
        <p:txBody>
          <a:bodyPr wrap="none" rtlCol="0">
            <a:spAutoFit/>
          </a:bodyPr>
          <a:lstStyle/>
          <a:p>
            <a:pPr lvl="0"/>
            <a:r>
              <a:rPr lang="zh-CN" altLang="en-US" dirty="0">
                <a:solidFill>
                  <a:prstClr val="black"/>
                </a:solidFill>
                <a:latin typeface="方正兰亭细黑_GBK" pitchFamily="2" charset="-122"/>
                <a:ea typeface="方正兰亭细黑_GBK" pitchFamily="2" charset="-122"/>
              </a:rPr>
              <a:t>开设专业</a:t>
            </a:r>
            <a:endParaRPr kumimoji="0" lang="zh-CN" altLang="en-US" sz="1800" b="0" i="0" u="none" strike="noStrike" kern="1200" cap="none" spc="0" normalizeH="0" baseline="0" noProof="0" dirty="0">
              <a:ln>
                <a:noFill/>
              </a:ln>
              <a:solidFill>
                <a:prstClr val="black"/>
              </a:solidFill>
              <a:effectLst/>
              <a:uLnTx/>
              <a:uFillTx/>
              <a:latin typeface="方正兰亭细黑_GBK" pitchFamily="2" charset="-122"/>
              <a:ea typeface="方正兰亭细黑_GBK" pitchFamily="2" charset="-122"/>
              <a:cs typeface="+mn-cs"/>
            </a:endParaRPr>
          </a:p>
        </p:txBody>
      </p:sp>
      <p:sp>
        <p:nvSpPr>
          <p:cNvPr id="15" name="椭圆 14"/>
          <p:cNvSpPr/>
          <p:nvPr/>
        </p:nvSpPr>
        <p:spPr>
          <a:xfrm>
            <a:off x="4268650" y="3700254"/>
            <a:ext cx="274777" cy="274777"/>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left)">
                                      <p:cBhvr>
                                        <p:cTn id="8" dur="500"/>
                                        <p:tgtEl>
                                          <p:spTgt spid="4"/>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ppt_x</p:attrName>
                                        </p:attrNameLst>
                                      </p:cBhvr>
                                      <p:tavLst>
                                        <p:tav tm="0">
                                          <p:val>
                                            <p:strVal val="#ppt_x-#ppt_w*1.125000"/>
                                          </p:val>
                                        </p:tav>
                                        <p:tav tm="100000">
                                          <p:val>
                                            <p:strVal val="#ppt_x"/>
                                          </p:val>
                                        </p:tav>
                                      </p:tavLst>
                                    </p:anim>
                                    <p:animEffect transition="in" filter="wipe(right)">
                                      <p:cBhvr>
                                        <p:cTn id="16" dur="500"/>
                                        <p:tgtEl>
                                          <p:spTgt spid="7"/>
                                        </p:tgtEl>
                                      </p:cBhvr>
                                    </p:animEffect>
                                  </p:childTnLst>
                                </p:cTn>
                              </p:par>
                              <p:par>
                                <p:cTn id="17" presetID="12" presetClass="entr" presetSubtype="8" fill="hold" grpId="0" nodeType="withEffect">
                                  <p:stCondLst>
                                    <p:cond delay="3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ppt_x</p:attrName>
                                        </p:attrNameLst>
                                      </p:cBhvr>
                                      <p:tavLst>
                                        <p:tav tm="0">
                                          <p:val>
                                            <p:strVal val="#ppt_x-#ppt_w*1.125000"/>
                                          </p:val>
                                        </p:tav>
                                        <p:tav tm="100000">
                                          <p:val>
                                            <p:strVal val="#ppt_x"/>
                                          </p:val>
                                        </p:tav>
                                      </p:tavLst>
                                    </p:anim>
                                    <p:animEffect transition="in" filter="wipe(right)">
                                      <p:cBhvr>
                                        <p:cTn id="20" dur="500"/>
                                        <p:tgtEl>
                                          <p:spTgt spid="6"/>
                                        </p:tgtEl>
                                      </p:cBhvr>
                                    </p:animEffect>
                                  </p:childTnLst>
                                </p:cTn>
                              </p:par>
                              <p:par>
                                <p:cTn id="21" presetID="12" presetClass="entr" presetSubtype="8"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p:tgtEl>
                                          <p:spTgt spid="9"/>
                                        </p:tgtEl>
                                        <p:attrNameLst>
                                          <p:attrName>ppt_x</p:attrName>
                                        </p:attrNameLst>
                                      </p:cBhvr>
                                      <p:tavLst>
                                        <p:tav tm="0">
                                          <p:val>
                                            <p:strVal val="#ppt_x-#ppt_w*1.125000"/>
                                          </p:val>
                                        </p:tav>
                                        <p:tav tm="100000">
                                          <p:val>
                                            <p:strVal val="#ppt_x"/>
                                          </p:val>
                                        </p:tav>
                                      </p:tavLst>
                                    </p:anim>
                                    <p:animEffect transition="in" filter="wipe(right)">
                                      <p:cBhvr>
                                        <p:cTn id="24" dur="500"/>
                                        <p:tgtEl>
                                          <p:spTgt spid="9"/>
                                        </p:tgtEl>
                                      </p:cBhvr>
                                    </p:animEffect>
                                  </p:childTnLst>
                                </p:cTn>
                              </p:par>
                              <p:par>
                                <p:cTn id="25" presetID="12" presetClass="entr" presetSubtype="8"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p:tgtEl>
                                          <p:spTgt spid="11"/>
                                        </p:tgtEl>
                                        <p:attrNameLst>
                                          <p:attrName>ppt_x</p:attrName>
                                        </p:attrNameLst>
                                      </p:cBhvr>
                                      <p:tavLst>
                                        <p:tav tm="0">
                                          <p:val>
                                            <p:strVal val="#ppt_x-#ppt_w*1.125000"/>
                                          </p:val>
                                        </p:tav>
                                        <p:tav tm="100000">
                                          <p:val>
                                            <p:strVal val="#ppt_x"/>
                                          </p:val>
                                        </p:tav>
                                      </p:tavLst>
                                    </p:anim>
                                    <p:animEffect transition="in" filter="wipe(right)">
                                      <p:cBhvr>
                                        <p:cTn id="28" dur="500"/>
                                        <p:tgtEl>
                                          <p:spTgt spid="11"/>
                                        </p:tgtEl>
                                      </p:cBhvr>
                                    </p:animEffect>
                                  </p:childTnLst>
                                </p:cTn>
                              </p:par>
                              <p:par>
                                <p:cTn id="29" presetID="12" presetClass="entr" presetSubtype="8" fill="hold" grpId="0" nodeType="withEffect">
                                  <p:stCondLst>
                                    <p:cond delay="30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p:tgtEl>
                                          <p:spTgt spid="10"/>
                                        </p:tgtEl>
                                        <p:attrNameLst>
                                          <p:attrName>ppt_x</p:attrName>
                                        </p:attrNameLst>
                                      </p:cBhvr>
                                      <p:tavLst>
                                        <p:tav tm="0">
                                          <p:val>
                                            <p:strVal val="#ppt_x-#ppt_w*1.125000"/>
                                          </p:val>
                                        </p:tav>
                                        <p:tav tm="100000">
                                          <p:val>
                                            <p:strVal val="#ppt_x"/>
                                          </p:val>
                                        </p:tav>
                                      </p:tavLst>
                                    </p:anim>
                                    <p:animEffect transition="in" filter="wipe(right)">
                                      <p:cBhvr>
                                        <p:cTn id="32" dur="500"/>
                                        <p:tgtEl>
                                          <p:spTgt spid="10"/>
                                        </p:tgtEl>
                                      </p:cBhvr>
                                    </p:animEffect>
                                  </p:childTnLst>
                                </p:cTn>
                              </p:par>
                              <p:par>
                                <p:cTn id="33" presetID="12" presetClass="entr" presetSubtype="8" fill="hold" grpId="0" nodeType="withEffect">
                                  <p:stCondLst>
                                    <p:cond delay="30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p:tgtEl>
                                          <p:spTgt spid="12"/>
                                        </p:tgtEl>
                                        <p:attrNameLst>
                                          <p:attrName>ppt_x</p:attrName>
                                        </p:attrNameLst>
                                      </p:cBhvr>
                                      <p:tavLst>
                                        <p:tav tm="0">
                                          <p:val>
                                            <p:strVal val="#ppt_x-#ppt_w*1.125000"/>
                                          </p:val>
                                        </p:tav>
                                        <p:tav tm="100000">
                                          <p:val>
                                            <p:strVal val="#ppt_x"/>
                                          </p:val>
                                        </p:tav>
                                      </p:tavLst>
                                    </p:anim>
                                    <p:animEffect transition="in" filter="wipe(right)">
                                      <p:cBhvr>
                                        <p:cTn id="36" dur="500"/>
                                        <p:tgtEl>
                                          <p:spTgt spid="12"/>
                                        </p:tgtEl>
                                      </p:cBhvr>
                                    </p:animEffect>
                                  </p:childTnLst>
                                </p:cTn>
                              </p:par>
                              <p:par>
                                <p:cTn id="37" presetID="12" presetClass="entr" presetSubtype="8"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p:tgtEl>
                                          <p:spTgt spid="15"/>
                                        </p:tgtEl>
                                        <p:attrNameLst>
                                          <p:attrName>ppt_x</p:attrName>
                                        </p:attrNameLst>
                                      </p:cBhvr>
                                      <p:tavLst>
                                        <p:tav tm="0">
                                          <p:val>
                                            <p:strVal val="#ppt_x-#ppt_w*1.125000"/>
                                          </p:val>
                                        </p:tav>
                                        <p:tav tm="100000">
                                          <p:val>
                                            <p:strVal val="#ppt_x"/>
                                          </p:val>
                                        </p:tav>
                                      </p:tavLst>
                                    </p:anim>
                                    <p:animEffect transition="in" filter="wipe(right)">
                                      <p:cBhvr>
                                        <p:cTn id="40" dur="500"/>
                                        <p:tgtEl>
                                          <p:spTgt spid="15"/>
                                        </p:tgtEl>
                                      </p:cBhvr>
                                    </p:animEffect>
                                  </p:childTnLst>
                                </p:cTn>
                              </p:par>
                              <p:par>
                                <p:cTn id="41" presetID="12" presetClass="entr" presetSubtype="8" fill="hold" grpId="0" nodeType="withEffect">
                                  <p:stCondLst>
                                    <p:cond delay="30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p:tgtEl>
                                          <p:spTgt spid="14"/>
                                        </p:tgtEl>
                                        <p:attrNameLst>
                                          <p:attrName>ppt_x</p:attrName>
                                        </p:attrNameLst>
                                      </p:cBhvr>
                                      <p:tavLst>
                                        <p:tav tm="0">
                                          <p:val>
                                            <p:strVal val="#ppt_x-#ppt_w*1.125000"/>
                                          </p:val>
                                        </p:tav>
                                        <p:tav tm="100000">
                                          <p:val>
                                            <p:strVal val="#ppt_x"/>
                                          </p:val>
                                        </p:tav>
                                      </p:tavLst>
                                    </p:anim>
                                    <p:animEffect transition="in" filter="wipe(right)">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6" grpId="0"/>
      <p:bldP spid="7" grpId="0" animBg="1"/>
      <p:bldP spid="9" grpId="0" animBg="1"/>
      <p:bldP spid="10" grpId="0"/>
      <p:bldP spid="11" grpId="0" animBg="1"/>
      <p:bldP spid="12" grpId="0"/>
      <p:bldP spid="14" grpId="0"/>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直接连接符 23"/>
          <p:cNvCxnSpPr/>
          <p:nvPr/>
        </p:nvCxnSpPr>
        <p:spPr>
          <a:xfrm>
            <a:off x="515257" y="624114"/>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646880" y="289817"/>
            <a:ext cx="274777" cy="274777"/>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TextBox 25"/>
          <p:cNvSpPr txBox="1"/>
          <p:nvPr/>
        </p:nvSpPr>
        <p:spPr>
          <a:xfrm>
            <a:off x="908957" y="234905"/>
            <a:ext cx="13644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300" normalizeH="0" baseline="0" noProof="0" dirty="0">
                <a:ln>
                  <a:noFill/>
                </a:ln>
                <a:solidFill>
                  <a:srgbClr val="1A3F6C"/>
                </a:solidFill>
                <a:effectLst/>
                <a:uLnTx/>
                <a:uFillTx/>
                <a:latin typeface="微软雅黑" panose="020B0503020204020204" pitchFamily="34" charset="-122"/>
                <a:ea typeface="微软雅黑" panose="020B0503020204020204" pitchFamily="34" charset="-122"/>
                <a:cs typeface="+mn-cs"/>
              </a:rPr>
              <a:t>课程设置</a:t>
            </a:r>
          </a:p>
        </p:txBody>
      </p:sp>
      <p:sp>
        <p:nvSpPr>
          <p:cNvPr id="100" name="TextBox 99"/>
          <p:cNvSpPr txBox="1"/>
          <p:nvPr/>
        </p:nvSpPr>
        <p:spPr>
          <a:xfrm>
            <a:off x="10609990" y="6382589"/>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延时符</a:t>
            </a:r>
          </a:p>
        </p:txBody>
      </p:sp>
      <p:sp>
        <p:nvSpPr>
          <p:cNvPr id="27" name="TextBox 43"/>
          <p:cNvSpPr>
            <a:spLocks noChangeArrowheads="1"/>
          </p:cNvSpPr>
          <p:nvPr/>
        </p:nvSpPr>
        <p:spPr bwMode="auto">
          <a:xfrm>
            <a:off x="3416300" y="994410"/>
            <a:ext cx="2311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zh-CN" altLang="en-US" sz="2800" b="1" dirty="0">
                <a:latin typeface="微软雅黑" panose="020B0503020204020204" pitchFamily="34" charset="-122"/>
                <a:ea typeface="微软雅黑" panose="020B0503020204020204" pitchFamily="34" charset="-122"/>
              </a:rPr>
              <a:t>课程设置</a:t>
            </a:r>
          </a:p>
        </p:txBody>
      </p:sp>
      <p:grpSp>
        <p:nvGrpSpPr>
          <p:cNvPr id="28" name="组合 2"/>
          <p:cNvGrpSpPr/>
          <p:nvPr/>
        </p:nvGrpSpPr>
        <p:grpSpPr bwMode="auto">
          <a:xfrm>
            <a:off x="2770188" y="1138714"/>
            <a:ext cx="3579812" cy="142875"/>
            <a:chOff x="0" y="0"/>
            <a:chExt cx="3580582" cy="158874"/>
          </a:xfrm>
        </p:grpSpPr>
        <p:grpSp>
          <p:nvGrpSpPr>
            <p:cNvPr id="29" name="组合 61"/>
            <p:cNvGrpSpPr/>
            <p:nvPr/>
          </p:nvGrpSpPr>
          <p:grpSpPr bwMode="auto">
            <a:xfrm>
              <a:off x="0" y="0"/>
              <a:ext cx="792088" cy="158874"/>
              <a:chOff x="0" y="0"/>
              <a:chExt cx="792088" cy="158874"/>
            </a:xfrm>
          </p:grpSpPr>
          <p:sp>
            <p:nvSpPr>
              <p:cNvPr id="34" name="直接连接符 70"/>
              <p:cNvSpPr>
                <a:spLocks noChangeShapeType="1"/>
              </p:cNvSpPr>
              <p:nvPr/>
            </p:nvSpPr>
            <p:spPr bwMode="auto">
              <a:xfrm flipH="1">
                <a:off x="0" y="79437"/>
                <a:ext cx="792088" cy="1"/>
              </a:xfrm>
              <a:prstGeom prst="line">
                <a:avLst/>
              </a:prstGeom>
              <a:noFill/>
              <a:ln w="6350" cap="flat" cmpd="sng">
                <a:solidFill>
                  <a:schemeClr val="tx2"/>
                </a:solidFill>
                <a:bevel/>
              </a:ln>
              <a:extLst>
                <a:ext uri="{909E8E84-426E-40DD-AFC4-6F175D3DCCD1}">
                  <a14:hiddenFill xmlns:a14="http://schemas.microsoft.com/office/drawing/2010/main">
                    <a:noFill/>
                  </a14:hiddenFill>
                </a:ext>
              </a:extLst>
            </p:spPr>
            <p:txBody>
              <a:bodyPr/>
              <a:lstStyle/>
              <a:p>
                <a:endParaRPr lang="zh-CN" altLang="en-US"/>
              </a:p>
            </p:txBody>
          </p:sp>
          <p:sp>
            <p:nvSpPr>
              <p:cNvPr id="36" name="直接连接符 71"/>
              <p:cNvSpPr>
                <a:spLocks noChangeShapeType="1"/>
              </p:cNvSpPr>
              <p:nvPr/>
            </p:nvSpPr>
            <p:spPr bwMode="auto">
              <a:xfrm flipH="1">
                <a:off x="216024" y="0"/>
                <a:ext cx="576064" cy="1"/>
              </a:xfrm>
              <a:prstGeom prst="line">
                <a:avLst/>
              </a:prstGeom>
              <a:noFill/>
              <a:ln w="6350" cap="flat" cmpd="sng">
                <a:solidFill>
                  <a:schemeClr val="tx2"/>
                </a:solidFill>
                <a:bevel/>
              </a:ln>
              <a:extLst>
                <a:ext uri="{909E8E84-426E-40DD-AFC4-6F175D3DCCD1}">
                  <a14:hiddenFill xmlns:a14="http://schemas.microsoft.com/office/drawing/2010/main">
                    <a:noFill/>
                  </a14:hiddenFill>
                </a:ext>
              </a:extLst>
            </p:spPr>
            <p:txBody>
              <a:bodyPr/>
              <a:lstStyle/>
              <a:p>
                <a:endParaRPr lang="zh-CN" altLang="en-US"/>
              </a:p>
            </p:txBody>
          </p:sp>
          <p:sp>
            <p:nvSpPr>
              <p:cNvPr id="40" name="直接连接符 72"/>
              <p:cNvSpPr>
                <a:spLocks noChangeShapeType="1"/>
              </p:cNvSpPr>
              <p:nvPr/>
            </p:nvSpPr>
            <p:spPr bwMode="auto">
              <a:xfrm flipH="1">
                <a:off x="396044" y="158874"/>
                <a:ext cx="396044" cy="1"/>
              </a:xfrm>
              <a:prstGeom prst="line">
                <a:avLst/>
              </a:prstGeom>
              <a:noFill/>
              <a:ln w="6350" cap="flat" cmpd="sng">
                <a:solidFill>
                  <a:schemeClr val="tx2"/>
                </a:solidFill>
                <a:bevel/>
              </a:ln>
              <a:extLst>
                <a:ext uri="{909E8E84-426E-40DD-AFC4-6F175D3DCCD1}">
                  <a14:hiddenFill xmlns:a14="http://schemas.microsoft.com/office/drawing/2010/main">
                    <a:noFill/>
                  </a14:hiddenFill>
                </a:ext>
              </a:extLst>
            </p:spPr>
            <p:txBody>
              <a:bodyPr/>
              <a:lstStyle/>
              <a:p>
                <a:endParaRPr lang="zh-CN" altLang="en-US"/>
              </a:p>
            </p:txBody>
          </p:sp>
        </p:grpSp>
        <p:grpSp>
          <p:nvGrpSpPr>
            <p:cNvPr id="30" name="组合 62"/>
            <p:cNvGrpSpPr/>
            <p:nvPr/>
          </p:nvGrpSpPr>
          <p:grpSpPr bwMode="auto">
            <a:xfrm rot="10800000">
              <a:off x="2788494" y="0"/>
              <a:ext cx="792088" cy="158874"/>
              <a:chOff x="0" y="0"/>
              <a:chExt cx="792088" cy="158874"/>
            </a:xfrm>
          </p:grpSpPr>
          <p:sp>
            <p:nvSpPr>
              <p:cNvPr id="31" name="直接连接符 67"/>
              <p:cNvSpPr>
                <a:spLocks noChangeShapeType="1"/>
              </p:cNvSpPr>
              <p:nvPr/>
            </p:nvSpPr>
            <p:spPr bwMode="auto">
              <a:xfrm flipH="1">
                <a:off x="0" y="79437"/>
                <a:ext cx="792088" cy="1"/>
              </a:xfrm>
              <a:prstGeom prst="line">
                <a:avLst/>
              </a:prstGeom>
              <a:noFill/>
              <a:ln w="6350" cap="flat" cmpd="sng">
                <a:solidFill>
                  <a:schemeClr val="tx2"/>
                </a:solidFill>
                <a:bevel/>
              </a:ln>
              <a:extLst>
                <a:ext uri="{909E8E84-426E-40DD-AFC4-6F175D3DCCD1}">
                  <a14:hiddenFill xmlns:a14="http://schemas.microsoft.com/office/drawing/2010/main">
                    <a:noFill/>
                  </a14:hiddenFill>
                </a:ext>
              </a:extLst>
            </p:spPr>
            <p:txBody>
              <a:bodyPr/>
              <a:lstStyle/>
              <a:p>
                <a:endParaRPr lang="zh-CN" altLang="en-US"/>
              </a:p>
            </p:txBody>
          </p:sp>
          <p:sp>
            <p:nvSpPr>
              <p:cNvPr id="32" name="直接连接符 68"/>
              <p:cNvSpPr>
                <a:spLocks noChangeShapeType="1"/>
              </p:cNvSpPr>
              <p:nvPr/>
            </p:nvSpPr>
            <p:spPr bwMode="auto">
              <a:xfrm flipH="1">
                <a:off x="216024" y="0"/>
                <a:ext cx="576064" cy="1"/>
              </a:xfrm>
              <a:prstGeom prst="line">
                <a:avLst/>
              </a:prstGeom>
              <a:noFill/>
              <a:ln w="6350" cap="flat" cmpd="sng">
                <a:solidFill>
                  <a:schemeClr val="tx2"/>
                </a:solidFill>
                <a:bevel/>
              </a:ln>
              <a:extLst>
                <a:ext uri="{909E8E84-426E-40DD-AFC4-6F175D3DCCD1}">
                  <a14:hiddenFill xmlns:a14="http://schemas.microsoft.com/office/drawing/2010/main">
                    <a:noFill/>
                  </a14:hiddenFill>
                </a:ext>
              </a:extLst>
            </p:spPr>
            <p:txBody>
              <a:bodyPr/>
              <a:lstStyle/>
              <a:p>
                <a:endParaRPr lang="zh-CN" altLang="en-US"/>
              </a:p>
            </p:txBody>
          </p:sp>
          <p:sp>
            <p:nvSpPr>
              <p:cNvPr id="33" name="直接连接符 69"/>
              <p:cNvSpPr>
                <a:spLocks noChangeShapeType="1"/>
              </p:cNvSpPr>
              <p:nvPr/>
            </p:nvSpPr>
            <p:spPr bwMode="auto">
              <a:xfrm flipH="1">
                <a:off x="396044" y="158874"/>
                <a:ext cx="396044" cy="1"/>
              </a:xfrm>
              <a:prstGeom prst="line">
                <a:avLst/>
              </a:prstGeom>
              <a:noFill/>
              <a:ln w="6350" cap="flat" cmpd="sng">
                <a:solidFill>
                  <a:schemeClr val="tx2"/>
                </a:solidFill>
                <a:bevel/>
              </a:ln>
              <a:extLst>
                <a:ext uri="{909E8E84-426E-40DD-AFC4-6F175D3DCCD1}">
                  <a14:hiddenFill xmlns:a14="http://schemas.microsoft.com/office/drawing/2010/main">
                    <a:noFill/>
                  </a14:hiddenFill>
                </a:ext>
              </a:extLst>
            </p:spPr>
            <p:txBody>
              <a:bodyPr/>
              <a:lstStyle/>
              <a:p>
                <a:endParaRPr lang="zh-CN" altLang="en-US"/>
              </a:p>
            </p:txBody>
          </p:sp>
        </p:grpSp>
      </p:grpSp>
      <p:grpSp>
        <p:nvGrpSpPr>
          <p:cNvPr id="41" name="组合 40"/>
          <p:cNvGrpSpPr/>
          <p:nvPr/>
        </p:nvGrpSpPr>
        <p:grpSpPr>
          <a:xfrm>
            <a:off x="5954041" y="2011332"/>
            <a:ext cx="2185594" cy="1224902"/>
            <a:chOff x="6059464" y="3524926"/>
            <a:chExt cx="2185594" cy="1224902"/>
          </a:xfrm>
        </p:grpSpPr>
        <p:grpSp>
          <p:nvGrpSpPr>
            <p:cNvPr id="42" name="组合 41"/>
            <p:cNvGrpSpPr/>
            <p:nvPr/>
          </p:nvGrpSpPr>
          <p:grpSpPr>
            <a:xfrm>
              <a:off x="6059464" y="3524926"/>
              <a:ext cx="2185594" cy="1224902"/>
              <a:chOff x="4304043" y="1286668"/>
              <a:chExt cx="3837944" cy="2757793"/>
            </a:xfrm>
            <a:effectLst>
              <a:outerShdw blurRad="381000" dist="254000" dir="8100000" algn="tr" rotWithShape="0">
                <a:prstClr val="black">
                  <a:alpha val="40000"/>
                </a:prstClr>
              </a:outerShdw>
            </a:effectLst>
          </p:grpSpPr>
          <p:sp>
            <p:nvSpPr>
              <p:cNvPr id="46" name="圆角矩形 38"/>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圆角矩形 39"/>
              <p:cNvSpPr/>
              <p:nvPr/>
            </p:nvSpPr>
            <p:spPr>
              <a:xfrm>
                <a:off x="4351930" y="1330004"/>
                <a:ext cx="3742172" cy="26711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3" name="组合 19"/>
            <p:cNvGrpSpPr/>
            <p:nvPr/>
          </p:nvGrpSpPr>
          <p:grpSpPr bwMode="auto">
            <a:xfrm>
              <a:off x="6156846" y="3637306"/>
              <a:ext cx="1990830" cy="834517"/>
              <a:chOff x="-147184" y="-295242"/>
              <a:chExt cx="1991727" cy="927781"/>
            </a:xfrm>
          </p:grpSpPr>
          <p:sp>
            <p:nvSpPr>
              <p:cNvPr id="44" name="TextBox 87"/>
              <p:cNvSpPr>
                <a:spLocks noChangeArrowheads="1"/>
              </p:cNvSpPr>
              <p:nvPr/>
            </p:nvSpPr>
            <p:spPr bwMode="auto">
              <a:xfrm>
                <a:off x="-147184" y="-295242"/>
                <a:ext cx="1991727" cy="34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ctr"/>
                <a:r>
                  <a:rPr lang="zh-CN" altLang="en-US"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实践与应用课程</a:t>
                </a:r>
              </a:p>
            </p:txBody>
          </p:sp>
          <p:sp>
            <p:nvSpPr>
              <p:cNvPr id="45" name="TextBox 88"/>
              <p:cNvSpPr>
                <a:spLocks noChangeArrowheads="1"/>
              </p:cNvSpPr>
              <p:nvPr/>
            </p:nvSpPr>
            <p:spPr bwMode="auto">
              <a:xfrm>
                <a:off x="-147184" y="153497"/>
                <a:ext cx="1991727" cy="479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r>
                  <a:rPr lang="zh-CN" altLang="en-US" sz="1400" b="1"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rPr>
                  <a:t>即针对衔接试点专业增设的特色课程，一般</a:t>
                </a:r>
                <a:r>
                  <a:rPr lang="en-US" altLang="zh-CN" sz="1400" b="1"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rPr>
                  <a:t>3-5</a:t>
                </a:r>
                <a:r>
                  <a:rPr lang="zh-CN" altLang="en-US" sz="1400" b="1"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rPr>
                  <a:t>门</a:t>
                </a:r>
              </a:p>
            </p:txBody>
          </p:sp>
        </p:grpSp>
      </p:grpSp>
      <p:grpSp>
        <p:nvGrpSpPr>
          <p:cNvPr id="48" name="组合 47"/>
          <p:cNvGrpSpPr/>
          <p:nvPr/>
        </p:nvGrpSpPr>
        <p:grpSpPr>
          <a:xfrm>
            <a:off x="3555035" y="2011332"/>
            <a:ext cx="2185594" cy="1224902"/>
            <a:chOff x="6059464" y="3524926"/>
            <a:chExt cx="2185594" cy="1224902"/>
          </a:xfrm>
        </p:grpSpPr>
        <p:grpSp>
          <p:nvGrpSpPr>
            <p:cNvPr id="49" name="组合 48"/>
            <p:cNvGrpSpPr/>
            <p:nvPr/>
          </p:nvGrpSpPr>
          <p:grpSpPr>
            <a:xfrm>
              <a:off x="6059464" y="3524926"/>
              <a:ext cx="2185594" cy="1224902"/>
              <a:chOff x="4304043" y="1286668"/>
              <a:chExt cx="3837944" cy="2757793"/>
            </a:xfrm>
            <a:effectLst>
              <a:outerShdw blurRad="381000" dist="254000" dir="8100000" algn="tr" rotWithShape="0">
                <a:prstClr val="black">
                  <a:alpha val="40000"/>
                </a:prstClr>
              </a:outerShdw>
            </a:effectLst>
          </p:grpSpPr>
          <p:sp>
            <p:nvSpPr>
              <p:cNvPr id="53" name="圆角矩形 49"/>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圆角矩形 50"/>
              <p:cNvSpPr/>
              <p:nvPr/>
            </p:nvSpPr>
            <p:spPr>
              <a:xfrm>
                <a:off x="4351930" y="1330004"/>
                <a:ext cx="3742172" cy="26711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0" name="组合 19"/>
            <p:cNvGrpSpPr/>
            <p:nvPr/>
          </p:nvGrpSpPr>
          <p:grpSpPr bwMode="auto">
            <a:xfrm>
              <a:off x="6149225" y="3643420"/>
              <a:ext cx="2006071" cy="1030385"/>
              <a:chOff x="-154809" y="-288444"/>
              <a:chExt cx="2006976" cy="1145538"/>
            </a:xfrm>
          </p:grpSpPr>
          <p:sp>
            <p:nvSpPr>
              <p:cNvPr id="51" name="TextBox 87"/>
              <p:cNvSpPr>
                <a:spLocks noChangeArrowheads="1"/>
              </p:cNvSpPr>
              <p:nvPr/>
            </p:nvSpPr>
            <p:spPr bwMode="auto">
              <a:xfrm>
                <a:off x="-103206" y="-288444"/>
                <a:ext cx="1903770" cy="34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衔接课程</a:t>
                </a:r>
              </a:p>
            </p:txBody>
          </p:sp>
          <p:sp>
            <p:nvSpPr>
              <p:cNvPr id="52" name="TextBox 88"/>
              <p:cNvSpPr>
                <a:spLocks noChangeArrowheads="1"/>
              </p:cNvSpPr>
              <p:nvPr/>
            </p:nvSpPr>
            <p:spPr bwMode="auto">
              <a:xfrm>
                <a:off x="-154809" y="138530"/>
                <a:ext cx="2006976" cy="71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即衔接试点专业相关专业课</a:t>
                </a:r>
                <a:r>
                  <a:rPr lang="zh-CN" altLang="en-US" sz="1400" b="1" dirty="0" smtClean="0">
                    <a:latin typeface="微软雅黑" panose="020B0503020204020204" pitchFamily="34" charset="-122"/>
                    <a:ea typeface="微软雅黑" panose="020B0503020204020204" pitchFamily="34" charset="-122"/>
                    <a:sym typeface="微软雅黑" panose="020B0503020204020204" pitchFamily="34" charset="-122"/>
                  </a:rPr>
                  <a:t>，计算机科学与技术专业</a:t>
                </a:r>
                <a:r>
                  <a:rPr lang="en-US" altLang="zh-CN" sz="1400" b="1" dirty="0" smtClean="0">
                    <a:latin typeface="微软雅黑" panose="020B0503020204020204" pitchFamily="34" charset="-122"/>
                    <a:ea typeface="微软雅黑" panose="020B0503020204020204" pitchFamily="34" charset="-122"/>
                    <a:sym typeface="微软雅黑" panose="020B0503020204020204" pitchFamily="34" charset="-122"/>
                  </a:rPr>
                  <a:t>9</a:t>
                </a:r>
                <a:r>
                  <a:rPr lang="zh-CN" altLang="en-US" sz="1400" b="1" dirty="0" smtClean="0">
                    <a:latin typeface="微软雅黑" panose="020B0503020204020204" pitchFamily="34" charset="-122"/>
                    <a:ea typeface="微软雅黑" panose="020B0503020204020204" pitchFamily="34" charset="-122"/>
                    <a:sym typeface="微软雅黑" panose="020B0503020204020204" pitchFamily="34" charset="-122"/>
                  </a:rPr>
                  <a:t>门衔接课程</a:t>
                </a:r>
                <a:endParaRPr lang="zh-CN" altLang="en-US" sz="1400" b="1" dirty="0">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55" name="组合 54"/>
          <p:cNvGrpSpPr/>
          <p:nvPr/>
        </p:nvGrpSpPr>
        <p:grpSpPr>
          <a:xfrm>
            <a:off x="1115514" y="2011332"/>
            <a:ext cx="2185594" cy="1224902"/>
            <a:chOff x="6059464" y="3524926"/>
            <a:chExt cx="2185594" cy="1224902"/>
          </a:xfrm>
        </p:grpSpPr>
        <p:grpSp>
          <p:nvGrpSpPr>
            <p:cNvPr id="56" name="组合 55"/>
            <p:cNvGrpSpPr/>
            <p:nvPr/>
          </p:nvGrpSpPr>
          <p:grpSpPr>
            <a:xfrm>
              <a:off x="6059464" y="3524926"/>
              <a:ext cx="2185594" cy="1224902"/>
              <a:chOff x="4304043" y="1286668"/>
              <a:chExt cx="3837944" cy="2757793"/>
            </a:xfrm>
            <a:effectLst>
              <a:outerShdw blurRad="381000" dist="254000" dir="8100000" algn="tr" rotWithShape="0">
                <a:prstClr val="black">
                  <a:alpha val="40000"/>
                </a:prstClr>
              </a:outerShdw>
            </a:effectLst>
          </p:grpSpPr>
          <p:sp>
            <p:nvSpPr>
              <p:cNvPr id="66" name="圆角矩形 56"/>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圆角矩形 57"/>
              <p:cNvSpPr/>
              <p:nvPr/>
            </p:nvSpPr>
            <p:spPr>
              <a:xfrm>
                <a:off x="4351930" y="1330004"/>
                <a:ext cx="3742172" cy="26711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3" name="组合 19"/>
            <p:cNvGrpSpPr/>
            <p:nvPr/>
          </p:nvGrpSpPr>
          <p:grpSpPr bwMode="auto">
            <a:xfrm>
              <a:off x="6196272" y="3643420"/>
              <a:ext cx="1913825" cy="1030384"/>
              <a:chOff x="-107740" y="-288445"/>
              <a:chExt cx="1914688" cy="1145538"/>
            </a:xfrm>
          </p:grpSpPr>
          <p:sp>
            <p:nvSpPr>
              <p:cNvPr id="64" name="TextBox 87"/>
              <p:cNvSpPr>
                <a:spLocks noChangeArrowheads="1"/>
              </p:cNvSpPr>
              <p:nvPr/>
            </p:nvSpPr>
            <p:spPr bwMode="auto">
              <a:xfrm>
                <a:off x="112706" y="-288445"/>
                <a:ext cx="1471946" cy="342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zh-CN" altLang="en-US"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沟通课程</a:t>
                </a:r>
              </a:p>
            </p:txBody>
          </p:sp>
          <p:sp>
            <p:nvSpPr>
              <p:cNvPr id="65" name="TextBox 88"/>
              <p:cNvSpPr>
                <a:spLocks noChangeArrowheads="1"/>
              </p:cNvSpPr>
              <p:nvPr/>
            </p:nvSpPr>
            <p:spPr bwMode="auto">
              <a:xfrm>
                <a:off x="-107740" y="138529"/>
                <a:ext cx="1914688" cy="71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即公共政治课和公共基础课，一般</a:t>
                </a:r>
                <a:r>
                  <a:rPr lang="en-US" altLang="zh-CN" sz="1400" b="1" dirty="0">
                    <a:latin typeface="微软雅黑" panose="020B0503020204020204" pitchFamily="34" charset="-122"/>
                    <a:ea typeface="微软雅黑" panose="020B0503020204020204" pitchFamily="34" charset="-122"/>
                    <a:sym typeface="微软雅黑" panose="020B0503020204020204" pitchFamily="34" charset="-122"/>
                  </a:rPr>
                  <a:t>4-6</a:t>
                </a:r>
                <a:r>
                  <a:rPr lang="zh-CN" altLang="en-US" sz="1400" b="1" dirty="0">
                    <a:latin typeface="微软雅黑" panose="020B0503020204020204" pitchFamily="34" charset="-122"/>
                    <a:ea typeface="微软雅黑" panose="020B0503020204020204" pitchFamily="34" charset="-122"/>
                    <a:sym typeface="微软雅黑" panose="020B0503020204020204" pitchFamily="34" charset="-122"/>
                  </a:rPr>
                  <a:t>门，直接采用专科成绩</a:t>
                </a:r>
              </a:p>
            </p:txBody>
          </p:sp>
        </p:grpSp>
      </p:grpSp>
      <p:sp>
        <p:nvSpPr>
          <p:cNvPr id="3" name="文本框 2"/>
          <p:cNvSpPr txBox="1"/>
          <p:nvPr/>
        </p:nvSpPr>
        <p:spPr>
          <a:xfrm>
            <a:off x="6485890" y="358775"/>
            <a:ext cx="2536825" cy="368300"/>
          </a:xfrm>
          <a:prstGeom prst="rect">
            <a:avLst/>
          </a:prstGeom>
          <a:noFill/>
        </p:spPr>
        <p:txBody>
          <a:bodyPr wrap="square" rtlCol="0">
            <a:spAutoFit/>
            <a:scene3d>
              <a:camera prst="orthographicFront"/>
              <a:lightRig rig="threePt" dir="t"/>
            </a:scene3d>
          </a:bodyPr>
          <a:lstStyle/>
          <a:p>
            <a:r>
              <a:rPr lang="zh-CN" altLang="en-US">
                <a:solidFill>
                  <a:schemeClr val="accent1"/>
                </a:solidFill>
                <a:effectLst>
                  <a:outerShdw blurRad="38100" dist="25400" dir="5400000" algn="ctr" rotWithShape="0">
                    <a:srgbClr val="6E747A">
                      <a:alpha val="43000"/>
                    </a:srgbClr>
                  </a:outerShdw>
                </a:effectLst>
                <a:latin typeface="华文行楷" panose="02010800040101010101" charset="-122"/>
                <a:ea typeface="华文行楷" panose="02010800040101010101" charset="-122"/>
                <a:cs typeface="华文行楷" panose="02010800040101010101" charset="-122"/>
              </a:rPr>
              <a:t>德以至诚  学以敦行</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300"/>
                                        <p:tgtEl>
                                          <p:spTgt spid="2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300"/>
                                        <p:tgtEl>
                                          <p:spTgt spid="25"/>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p:tgtEl>
                                          <p:spTgt spid="26"/>
                                        </p:tgtEl>
                                        <p:attrNameLst>
                                          <p:attrName>ppt_x</p:attrName>
                                        </p:attrNameLst>
                                      </p:cBhvr>
                                      <p:tavLst>
                                        <p:tav tm="0">
                                          <p:val>
                                            <p:strVal val="#ppt_x-#ppt_w*1.125000"/>
                                          </p:val>
                                        </p:tav>
                                        <p:tav tm="100000">
                                          <p:val>
                                            <p:strVal val="#ppt_x"/>
                                          </p:val>
                                        </p:tav>
                                      </p:tavLst>
                                    </p:anim>
                                    <p:animEffect transition="in" filter="wipe(right)">
                                      <p:cBhvr>
                                        <p:cTn id="16" dur="500"/>
                                        <p:tgtEl>
                                          <p:spTgt spid="26"/>
                                        </p:tgtEl>
                                      </p:cBhvr>
                                    </p:animEffect>
                                  </p:childTnLst>
                                </p:cTn>
                              </p:par>
                            </p:childTnLst>
                          </p:cTn>
                        </p:par>
                        <p:par>
                          <p:cTn id="17" fill="hold">
                            <p:stCondLst>
                              <p:cond delay="1500"/>
                            </p:stCondLst>
                            <p:childTnLst>
                              <p:par>
                                <p:cTn id="18" presetID="23" presetClass="entr" presetSubtype="36"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p:cTn id="20" dur="500" fill="hold"/>
                                        <p:tgtEl>
                                          <p:spTgt spid="28"/>
                                        </p:tgtEl>
                                        <p:attrNameLst>
                                          <p:attrName>ppt_w</p:attrName>
                                        </p:attrNameLst>
                                      </p:cBhvr>
                                      <p:tavLst>
                                        <p:tav tm="0">
                                          <p:val>
                                            <p:strVal val="(6*min(max(#ppt_w*#ppt_h,.3),1)-7.4)/-.7*#ppt_w"/>
                                          </p:val>
                                        </p:tav>
                                        <p:tav tm="100000">
                                          <p:val>
                                            <p:strVal val="#ppt_w"/>
                                          </p:val>
                                        </p:tav>
                                      </p:tavLst>
                                    </p:anim>
                                    <p:anim calcmode="lin" valueType="num">
                                      <p:cBhvr>
                                        <p:cTn id="21" dur="500" fill="hold"/>
                                        <p:tgtEl>
                                          <p:spTgt spid="28"/>
                                        </p:tgtEl>
                                        <p:attrNameLst>
                                          <p:attrName>ppt_h</p:attrName>
                                        </p:attrNameLst>
                                      </p:cBhvr>
                                      <p:tavLst>
                                        <p:tav tm="0">
                                          <p:val>
                                            <p:strVal val="(6*min(max(#ppt_w*#ppt_h,.3),1)-7.4)/-.7*#ppt_h"/>
                                          </p:val>
                                        </p:tav>
                                        <p:tav tm="100000">
                                          <p:val>
                                            <p:strVal val="#ppt_h"/>
                                          </p:val>
                                        </p:tav>
                                      </p:tavLst>
                                    </p:anim>
                                    <p:anim calcmode="lin" valueType="num">
                                      <p:cBhvr>
                                        <p:cTn id="22" dur="500" fill="hold"/>
                                        <p:tgtEl>
                                          <p:spTgt spid="28"/>
                                        </p:tgtEl>
                                        <p:attrNameLst>
                                          <p:attrName>ppt_x</p:attrName>
                                        </p:attrNameLst>
                                      </p:cBhvr>
                                      <p:tavLst>
                                        <p:tav tm="0">
                                          <p:val>
                                            <p:fltVal val="0.5"/>
                                          </p:val>
                                        </p:tav>
                                        <p:tav tm="100000">
                                          <p:val>
                                            <p:strVal val="#ppt_x"/>
                                          </p:val>
                                        </p:tav>
                                      </p:tavLst>
                                    </p:anim>
                                    <p:anim calcmode="lin" valueType="num">
                                      <p:cBhvr>
                                        <p:cTn id="23" dur="500" fill="hold"/>
                                        <p:tgtEl>
                                          <p:spTgt spid="28"/>
                                        </p:tgtEl>
                                        <p:attrNameLst>
                                          <p:attrName>ppt_y</p:attrName>
                                        </p:attrNameLst>
                                      </p:cBhvr>
                                      <p:tavLst>
                                        <p:tav tm="0">
                                          <p:val>
                                            <p:strVal val="1+(6*min(max(#ppt_w*#ppt_h,.3),1)-7.4)/-.7*#ppt_h/2"/>
                                          </p:val>
                                        </p:tav>
                                        <p:tav tm="100000">
                                          <p:val>
                                            <p:strVal val="#ppt_y"/>
                                          </p:val>
                                        </p:tav>
                                      </p:tavLst>
                                    </p:anim>
                                  </p:childTnLst>
                                </p:cTn>
                              </p:par>
                              <p:par>
                                <p:cTn id="24" presetID="23" presetClass="entr" presetSubtype="36"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p:cTn id="26" dur="500" fill="hold"/>
                                        <p:tgtEl>
                                          <p:spTgt spid="27"/>
                                        </p:tgtEl>
                                        <p:attrNameLst>
                                          <p:attrName>ppt_w</p:attrName>
                                        </p:attrNameLst>
                                      </p:cBhvr>
                                      <p:tavLst>
                                        <p:tav tm="0">
                                          <p:val>
                                            <p:strVal val="(6*min(max(#ppt_w*#ppt_h,.3),1)-7.4)/-.7*#ppt_w"/>
                                          </p:val>
                                        </p:tav>
                                        <p:tav tm="100000">
                                          <p:val>
                                            <p:strVal val="#ppt_w"/>
                                          </p:val>
                                        </p:tav>
                                      </p:tavLst>
                                    </p:anim>
                                    <p:anim calcmode="lin" valueType="num">
                                      <p:cBhvr>
                                        <p:cTn id="27" dur="500" fill="hold"/>
                                        <p:tgtEl>
                                          <p:spTgt spid="27"/>
                                        </p:tgtEl>
                                        <p:attrNameLst>
                                          <p:attrName>ppt_h</p:attrName>
                                        </p:attrNameLst>
                                      </p:cBhvr>
                                      <p:tavLst>
                                        <p:tav tm="0">
                                          <p:val>
                                            <p:strVal val="(6*min(max(#ppt_w*#ppt_h,.3),1)-7.4)/-.7*#ppt_h"/>
                                          </p:val>
                                        </p:tav>
                                        <p:tav tm="100000">
                                          <p:val>
                                            <p:strVal val="#ppt_h"/>
                                          </p:val>
                                        </p:tav>
                                      </p:tavLst>
                                    </p:anim>
                                    <p:anim calcmode="lin" valueType="num">
                                      <p:cBhvr>
                                        <p:cTn id="28" dur="500" fill="hold"/>
                                        <p:tgtEl>
                                          <p:spTgt spid="27"/>
                                        </p:tgtEl>
                                        <p:attrNameLst>
                                          <p:attrName>ppt_x</p:attrName>
                                        </p:attrNameLst>
                                      </p:cBhvr>
                                      <p:tavLst>
                                        <p:tav tm="0">
                                          <p:val>
                                            <p:fltVal val="0.5"/>
                                          </p:val>
                                        </p:tav>
                                        <p:tav tm="100000">
                                          <p:val>
                                            <p:strVal val="#ppt_x"/>
                                          </p:val>
                                        </p:tav>
                                      </p:tavLst>
                                    </p:anim>
                                    <p:anim calcmode="lin" valueType="num">
                                      <p:cBhvr>
                                        <p:cTn id="29" dur="500" fill="hold"/>
                                        <p:tgtEl>
                                          <p:spTgt spid="27"/>
                                        </p:tgtEl>
                                        <p:attrNameLst>
                                          <p:attrName>ppt_y</p:attrName>
                                        </p:attrNameLst>
                                      </p:cBhvr>
                                      <p:tavLst>
                                        <p:tav tm="0">
                                          <p:val>
                                            <p:strVal val="1+(6*min(max(#ppt_w*#ppt_h,.3),1)-7.4)/-.7*#ppt_h/2"/>
                                          </p:val>
                                        </p:tav>
                                        <p:tav tm="100000">
                                          <p:val>
                                            <p:strVal val="#ppt_y"/>
                                          </p:val>
                                        </p:tav>
                                      </p:tavLst>
                                    </p:anim>
                                  </p:childTnLst>
                                </p:cTn>
                              </p:par>
                            </p:childTnLst>
                          </p:cTn>
                        </p:par>
                        <p:par>
                          <p:cTn id="30" fill="hold">
                            <p:stCondLst>
                              <p:cond delay="2000"/>
                            </p:stCondLst>
                            <p:childTnLst>
                              <p:par>
                                <p:cTn id="31" presetID="53" presetClass="entr" presetSubtype="16" fill="hold" nodeType="after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p:cTn id="33" dur="500" fill="hold"/>
                                        <p:tgtEl>
                                          <p:spTgt spid="55"/>
                                        </p:tgtEl>
                                        <p:attrNameLst>
                                          <p:attrName>ppt_w</p:attrName>
                                        </p:attrNameLst>
                                      </p:cBhvr>
                                      <p:tavLst>
                                        <p:tav tm="0">
                                          <p:val>
                                            <p:fltVal val="0"/>
                                          </p:val>
                                        </p:tav>
                                        <p:tav tm="100000">
                                          <p:val>
                                            <p:strVal val="#ppt_w"/>
                                          </p:val>
                                        </p:tav>
                                      </p:tavLst>
                                    </p:anim>
                                    <p:anim calcmode="lin" valueType="num">
                                      <p:cBhvr>
                                        <p:cTn id="34" dur="500" fill="hold"/>
                                        <p:tgtEl>
                                          <p:spTgt spid="55"/>
                                        </p:tgtEl>
                                        <p:attrNameLst>
                                          <p:attrName>ppt_h</p:attrName>
                                        </p:attrNameLst>
                                      </p:cBhvr>
                                      <p:tavLst>
                                        <p:tav tm="0">
                                          <p:val>
                                            <p:fltVal val="0"/>
                                          </p:val>
                                        </p:tav>
                                        <p:tav tm="100000">
                                          <p:val>
                                            <p:strVal val="#ppt_h"/>
                                          </p:val>
                                        </p:tav>
                                      </p:tavLst>
                                    </p:anim>
                                    <p:animEffect transition="in" filter="fade">
                                      <p:cBhvr>
                                        <p:cTn id="35" dur="500"/>
                                        <p:tgtEl>
                                          <p:spTgt spid="55"/>
                                        </p:tgtEl>
                                      </p:cBhvr>
                                    </p:animEffect>
                                  </p:childTnLst>
                                </p:cTn>
                              </p:par>
                            </p:childTnLst>
                          </p:cTn>
                        </p:par>
                        <p:par>
                          <p:cTn id="36" fill="hold">
                            <p:stCondLst>
                              <p:cond delay="2500"/>
                            </p:stCondLst>
                            <p:childTnLst>
                              <p:par>
                                <p:cTn id="37" presetID="53" presetClass="entr" presetSubtype="16" fill="hold" nodeType="after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p:cTn id="39" dur="500" fill="hold"/>
                                        <p:tgtEl>
                                          <p:spTgt spid="48"/>
                                        </p:tgtEl>
                                        <p:attrNameLst>
                                          <p:attrName>ppt_w</p:attrName>
                                        </p:attrNameLst>
                                      </p:cBhvr>
                                      <p:tavLst>
                                        <p:tav tm="0">
                                          <p:val>
                                            <p:fltVal val="0"/>
                                          </p:val>
                                        </p:tav>
                                        <p:tav tm="100000">
                                          <p:val>
                                            <p:strVal val="#ppt_w"/>
                                          </p:val>
                                        </p:tav>
                                      </p:tavLst>
                                    </p:anim>
                                    <p:anim calcmode="lin" valueType="num">
                                      <p:cBhvr>
                                        <p:cTn id="40" dur="500" fill="hold"/>
                                        <p:tgtEl>
                                          <p:spTgt spid="48"/>
                                        </p:tgtEl>
                                        <p:attrNameLst>
                                          <p:attrName>ppt_h</p:attrName>
                                        </p:attrNameLst>
                                      </p:cBhvr>
                                      <p:tavLst>
                                        <p:tav tm="0">
                                          <p:val>
                                            <p:fltVal val="0"/>
                                          </p:val>
                                        </p:tav>
                                        <p:tav tm="100000">
                                          <p:val>
                                            <p:strVal val="#ppt_h"/>
                                          </p:val>
                                        </p:tav>
                                      </p:tavLst>
                                    </p:anim>
                                    <p:animEffect transition="in" filter="fade">
                                      <p:cBhvr>
                                        <p:cTn id="41" dur="500"/>
                                        <p:tgtEl>
                                          <p:spTgt spid="48"/>
                                        </p:tgtEl>
                                      </p:cBhvr>
                                    </p:animEffect>
                                  </p:childTnLst>
                                </p:cTn>
                              </p:par>
                            </p:childTnLst>
                          </p:cTn>
                        </p:par>
                        <p:par>
                          <p:cTn id="42" fill="hold">
                            <p:stCondLst>
                              <p:cond delay="3000"/>
                            </p:stCondLst>
                            <p:childTnLst>
                              <p:par>
                                <p:cTn id="43" presetID="53" presetClass="entr" presetSubtype="16" fill="hold" nodeType="afterEffect">
                                  <p:stCondLst>
                                    <p:cond delay="0"/>
                                  </p:stCondLst>
                                  <p:childTnLst>
                                    <p:set>
                                      <p:cBhvr>
                                        <p:cTn id="44" dur="1" fill="hold">
                                          <p:stCondLst>
                                            <p:cond delay="0"/>
                                          </p:stCondLst>
                                        </p:cTn>
                                        <p:tgtEl>
                                          <p:spTgt spid="41"/>
                                        </p:tgtEl>
                                        <p:attrNameLst>
                                          <p:attrName>style.visibility</p:attrName>
                                        </p:attrNameLst>
                                      </p:cBhvr>
                                      <p:to>
                                        <p:strVal val="visible"/>
                                      </p:to>
                                    </p:set>
                                    <p:anim calcmode="lin" valueType="num">
                                      <p:cBhvr>
                                        <p:cTn id="45" dur="500" fill="hold"/>
                                        <p:tgtEl>
                                          <p:spTgt spid="41"/>
                                        </p:tgtEl>
                                        <p:attrNameLst>
                                          <p:attrName>ppt_w</p:attrName>
                                        </p:attrNameLst>
                                      </p:cBhvr>
                                      <p:tavLst>
                                        <p:tav tm="0">
                                          <p:val>
                                            <p:fltVal val="0"/>
                                          </p:val>
                                        </p:tav>
                                        <p:tav tm="100000">
                                          <p:val>
                                            <p:strVal val="#ppt_w"/>
                                          </p:val>
                                        </p:tav>
                                      </p:tavLst>
                                    </p:anim>
                                    <p:anim calcmode="lin" valueType="num">
                                      <p:cBhvr>
                                        <p:cTn id="46" dur="500" fill="hold"/>
                                        <p:tgtEl>
                                          <p:spTgt spid="41"/>
                                        </p:tgtEl>
                                        <p:attrNameLst>
                                          <p:attrName>ppt_h</p:attrName>
                                        </p:attrNameLst>
                                      </p:cBhvr>
                                      <p:tavLst>
                                        <p:tav tm="0">
                                          <p:val>
                                            <p:fltVal val="0"/>
                                          </p:val>
                                        </p:tav>
                                        <p:tav tm="100000">
                                          <p:val>
                                            <p:strVal val="#ppt_h"/>
                                          </p:val>
                                        </p:tav>
                                      </p:tavLst>
                                    </p:anim>
                                    <p:animEffect transition="in" filter="fade">
                                      <p:cBhvr>
                                        <p:cTn id="4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bldLvl="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直接连接符 23"/>
          <p:cNvCxnSpPr/>
          <p:nvPr/>
        </p:nvCxnSpPr>
        <p:spPr>
          <a:xfrm>
            <a:off x="515257" y="624114"/>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646880" y="289817"/>
            <a:ext cx="274777" cy="274777"/>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TextBox 25"/>
          <p:cNvSpPr txBox="1"/>
          <p:nvPr/>
        </p:nvSpPr>
        <p:spPr>
          <a:xfrm>
            <a:off x="908957" y="234905"/>
            <a:ext cx="13644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300" normalizeH="0" baseline="0" noProof="0" dirty="0">
                <a:ln>
                  <a:noFill/>
                </a:ln>
                <a:solidFill>
                  <a:srgbClr val="1A3F6C"/>
                </a:solidFill>
                <a:effectLst/>
                <a:uLnTx/>
                <a:uFillTx/>
                <a:latin typeface="微软雅黑" panose="020B0503020204020204" pitchFamily="34" charset="-122"/>
                <a:ea typeface="微软雅黑" panose="020B0503020204020204" pitchFamily="34" charset="-122"/>
                <a:cs typeface="+mn-cs"/>
              </a:rPr>
              <a:t>学习方式</a:t>
            </a:r>
          </a:p>
        </p:txBody>
      </p:sp>
      <p:sp>
        <p:nvSpPr>
          <p:cNvPr id="100" name="TextBox 99"/>
          <p:cNvSpPr txBox="1"/>
          <p:nvPr/>
        </p:nvSpPr>
        <p:spPr>
          <a:xfrm>
            <a:off x="10609990" y="6382589"/>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延时符</a:t>
            </a:r>
          </a:p>
        </p:txBody>
      </p:sp>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22" y="3837431"/>
            <a:ext cx="2028453" cy="1214108"/>
          </a:xfrm>
          <a:prstGeom prst="rect">
            <a:avLst/>
          </a:prstGeom>
        </p:spPr>
      </p:pic>
      <p:pic>
        <p:nvPicPr>
          <p:cNvPr id="57" name="图片 5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9479" y="3840724"/>
            <a:ext cx="2158171" cy="1207521"/>
          </a:xfrm>
          <a:prstGeom prst="rect">
            <a:avLst/>
          </a:prstGeom>
        </p:spPr>
      </p:pic>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6210" y="3828649"/>
            <a:ext cx="2158171" cy="1231672"/>
          </a:xfrm>
          <a:prstGeom prst="rect">
            <a:avLst/>
          </a:prstGeom>
        </p:spPr>
      </p:pic>
      <p:pic>
        <p:nvPicPr>
          <p:cNvPr id="59" name="图片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93417" y="3796372"/>
            <a:ext cx="2158171" cy="1296225"/>
          </a:xfrm>
          <a:prstGeom prst="rect">
            <a:avLst/>
          </a:prstGeom>
        </p:spPr>
      </p:pic>
      <p:sp>
        <p:nvSpPr>
          <p:cNvPr id="60" name="TextBox 43"/>
          <p:cNvSpPr>
            <a:spLocks noChangeArrowheads="1"/>
          </p:cNvSpPr>
          <p:nvPr/>
        </p:nvSpPr>
        <p:spPr bwMode="auto">
          <a:xfrm>
            <a:off x="653415" y="1471295"/>
            <a:ext cx="7840980" cy="923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50000"/>
              </a:lnSpc>
            </a:pPr>
            <a:r>
              <a:rPr lang="zh-CN" altLang="en-US" sz="2000" dirty="0">
                <a:latin typeface="微软雅黑" panose="020B0503020204020204" pitchFamily="34" charset="-122"/>
                <a:ea typeface="微软雅黑" panose="020B0503020204020204" pitchFamily="34" charset="-122"/>
              </a:rPr>
              <a:t>学习方式：经审核备案通过的自考专本衔接考生，利用课余时间参加相关系部组织安排的辅导授课班。</a:t>
            </a:r>
          </a:p>
        </p:txBody>
      </p:sp>
      <p:sp>
        <p:nvSpPr>
          <p:cNvPr id="2" name="文本框 1"/>
          <p:cNvSpPr txBox="1"/>
          <p:nvPr/>
        </p:nvSpPr>
        <p:spPr>
          <a:xfrm>
            <a:off x="6195060" y="234950"/>
            <a:ext cx="2536825" cy="368300"/>
          </a:xfrm>
          <a:prstGeom prst="rect">
            <a:avLst/>
          </a:prstGeom>
          <a:noFill/>
        </p:spPr>
        <p:txBody>
          <a:bodyPr wrap="square" rtlCol="0">
            <a:spAutoFit/>
            <a:scene3d>
              <a:camera prst="orthographicFront"/>
              <a:lightRig rig="threePt" dir="t"/>
            </a:scene3d>
          </a:bodyPr>
          <a:lstStyle/>
          <a:p>
            <a:r>
              <a:rPr lang="zh-CN" altLang="en-US">
                <a:solidFill>
                  <a:schemeClr val="accent1"/>
                </a:solidFill>
                <a:effectLst>
                  <a:outerShdw blurRad="38100" dist="25400" dir="5400000" algn="ctr" rotWithShape="0">
                    <a:srgbClr val="6E747A">
                      <a:alpha val="43000"/>
                    </a:srgbClr>
                  </a:outerShdw>
                </a:effectLst>
                <a:latin typeface="华文行楷" panose="02010800040101010101" charset="-122"/>
                <a:ea typeface="华文行楷" panose="02010800040101010101" charset="-122"/>
                <a:cs typeface="华文行楷" panose="02010800040101010101" charset="-122"/>
              </a:rPr>
              <a:t>厚德笃学  惟实励新</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300"/>
                                        <p:tgtEl>
                                          <p:spTgt spid="2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300"/>
                                        <p:tgtEl>
                                          <p:spTgt spid="25"/>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p:tgtEl>
                                          <p:spTgt spid="26"/>
                                        </p:tgtEl>
                                        <p:attrNameLst>
                                          <p:attrName>ppt_x</p:attrName>
                                        </p:attrNameLst>
                                      </p:cBhvr>
                                      <p:tavLst>
                                        <p:tav tm="0">
                                          <p:val>
                                            <p:strVal val="#ppt_x-#ppt_w*1.125000"/>
                                          </p:val>
                                        </p:tav>
                                        <p:tav tm="100000">
                                          <p:val>
                                            <p:strVal val="#ppt_x"/>
                                          </p:val>
                                        </p:tav>
                                      </p:tavLst>
                                    </p:anim>
                                    <p:animEffect transition="in" filter="wipe(right)">
                                      <p:cBhvr>
                                        <p:cTn id="16" dur="500"/>
                                        <p:tgtEl>
                                          <p:spTgt spid="26"/>
                                        </p:tgtEl>
                                      </p:cBhvr>
                                    </p:animEffect>
                                  </p:childTnLst>
                                </p:cTn>
                              </p:par>
                              <p:par>
                                <p:cTn id="17" presetID="53" presetClass="entr" presetSubtype="16"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par>
                                <p:cTn id="22" presetID="53" presetClass="entr" presetSubtype="16" fill="hold" nodeType="withEffect">
                                  <p:stCondLst>
                                    <p:cond delay="0"/>
                                  </p:stCondLst>
                                  <p:childTnLst>
                                    <p:set>
                                      <p:cBhvr>
                                        <p:cTn id="23" dur="1" fill="hold">
                                          <p:stCondLst>
                                            <p:cond delay="0"/>
                                          </p:stCondLst>
                                        </p:cTn>
                                        <p:tgtEl>
                                          <p:spTgt spid="57"/>
                                        </p:tgtEl>
                                        <p:attrNameLst>
                                          <p:attrName>style.visibility</p:attrName>
                                        </p:attrNameLst>
                                      </p:cBhvr>
                                      <p:to>
                                        <p:strVal val="visible"/>
                                      </p:to>
                                    </p:set>
                                    <p:anim calcmode="lin" valueType="num">
                                      <p:cBhvr>
                                        <p:cTn id="24" dur="500" fill="hold"/>
                                        <p:tgtEl>
                                          <p:spTgt spid="57"/>
                                        </p:tgtEl>
                                        <p:attrNameLst>
                                          <p:attrName>ppt_w</p:attrName>
                                        </p:attrNameLst>
                                      </p:cBhvr>
                                      <p:tavLst>
                                        <p:tav tm="0">
                                          <p:val>
                                            <p:fltVal val="0"/>
                                          </p:val>
                                        </p:tav>
                                        <p:tav tm="100000">
                                          <p:val>
                                            <p:strVal val="#ppt_w"/>
                                          </p:val>
                                        </p:tav>
                                      </p:tavLst>
                                    </p:anim>
                                    <p:anim calcmode="lin" valueType="num">
                                      <p:cBhvr>
                                        <p:cTn id="25" dur="500" fill="hold"/>
                                        <p:tgtEl>
                                          <p:spTgt spid="57"/>
                                        </p:tgtEl>
                                        <p:attrNameLst>
                                          <p:attrName>ppt_h</p:attrName>
                                        </p:attrNameLst>
                                      </p:cBhvr>
                                      <p:tavLst>
                                        <p:tav tm="0">
                                          <p:val>
                                            <p:fltVal val="0"/>
                                          </p:val>
                                        </p:tav>
                                        <p:tav tm="100000">
                                          <p:val>
                                            <p:strVal val="#ppt_h"/>
                                          </p:val>
                                        </p:tav>
                                      </p:tavLst>
                                    </p:anim>
                                    <p:animEffect transition="in" filter="fade">
                                      <p:cBhvr>
                                        <p:cTn id="26" dur="500"/>
                                        <p:tgtEl>
                                          <p:spTgt spid="57"/>
                                        </p:tgtEl>
                                      </p:cBhvr>
                                    </p:animEffect>
                                  </p:childTnLst>
                                </p:cTn>
                              </p:par>
                              <p:par>
                                <p:cTn id="27" presetID="53" presetClass="entr" presetSubtype="16"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 calcmode="lin" valueType="num">
                                      <p:cBhvr>
                                        <p:cTn id="29" dur="500" fill="hold"/>
                                        <p:tgtEl>
                                          <p:spTgt spid="58"/>
                                        </p:tgtEl>
                                        <p:attrNameLst>
                                          <p:attrName>ppt_w</p:attrName>
                                        </p:attrNameLst>
                                      </p:cBhvr>
                                      <p:tavLst>
                                        <p:tav tm="0">
                                          <p:val>
                                            <p:fltVal val="0"/>
                                          </p:val>
                                        </p:tav>
                                        <p:tav tm="100000">
                                          <p:val>
                                            <p:strVal val="#ppt_w"/>
                                          </p:val>
                                        </p:tav>
                                      </p:tavLst>
                                    </p:anim>
                                    <p:anim calcmode="lin" valueType="num">
                                      <p:cBhvr>
                                        <p:cTn id="30" dur="500" fill="hold"/>
                                        <p:tgtEl>
                                          <p:spTgt spid="58"/>
                                        </p:tgtEl>
                                        <p:attrNameLst>
                                          <p:attrName>ppt_h</p:attrName>
                                        </p:attrNameLst>
                                      </p:cBhvr>
                                      <p:tavLst>
                                        <p:tav tm="0">
                                          <p:val>
                                            <p:fltVal val="0"/>
                                          </p:val>
                                        </p:tav>
                                        <p:tav tm="100000">
                                          <p:val>
                                            <p:strVal val="#ppt_h"/>
                                          </p:val>
                                        </p:tav>
                                      </p:tavLst>
                                    </p:anim>
                                    <p:animEffect transition="in" filter="fade">
                                      <p:cBhvr>
                                        <p:cTn id="31" dur="500"/>
                                        <p:tgtEl>
                                          <p:spTgt spid="58"/>
                                        </p:tgtEl>
                                      </p:cBhvr>
                                    </p:animEffect>
                                  </p:childTnLst>
                                </p:cTn>
                              </p:par>
                              <p:par>
                                <p:cTn id="32" presetID="53" presetClass="entr" presetSubtype="16" fill="hold" nodeType="withEffect">
                                  <p:stCondLst>
                                    <p:cond delay="0"/>
                                  </p:stCondLst>
                                  <p:childTnLst>
                                    <p:set>
                                      <p:cBhvr>
                                        <p:cTn id="33" dur="1" fill="hold">
                                          <p:stCondLst>
                                            <p:cond delay="0"/>
                                          </p:stCondLst>
                                        </p:cTn>
                                        <p:tgtEl>
                                          <p:spTgt spid="59"/>
                                        </p:tgtEl>
                                        <p:attrNameLst>
                                          <p:attrName>style.visibility</p:attrName>
                                        </p:attrNameLst>
                                      </p:cBhvr>
                                      <p:to>
                                        <p:strVal val="visible"/>
                                      </p:to>
                                    </p:set>
                                    <p:anim calcmode="lin" valueType="num">
                                      <p:cBhvr>
                                        <p:cTn id="34" dur="500" fill="hold"/>
                                        <p:tgtEl>
                                          <p:spTgt spid="59"/>
                                        </p:tgtEl>
                                        <p:attrNameLst>
                                          <p:attrName>ppt_w</p:attrName>
                                        </p:attrNameLst>
                                      </p:cBhvr>
                                      <p:tavLst>
                                        <p:tav tm="0">
                                          <p:val>
                                            <p:fltVal val="0"/>
                                          </p:val>
                                        </p:tav>
                                        <p:tav tm="100000">
                                          <p:val>
                                            <p:strVal val="#ppt_w"/>
                                          </p:val>
                                        </p:tav>
                                      </p:tavLst>
                                    </p:anim>
                                    <p:anim calcmode="lin" valueType="num">
                                      <p:cBhvr>
                                        <p:cTn id="35" dur="500" fill="hold"/>
                                        <p:tgtEl>
                                          <p:spTgt spid="59"/>
                                        </p:tgtEl>
                                        <p:attrNameLst>
                                          <p:attrName>ppt_h</p:attrName>
                                        </p:attrNameLst>
                                      </p:cBhvr>
                                      <p:tavLst>
                                        <p:tav tm="0">
                                          <p:val>
                                            <p:fltVal val="0"/>
                                          </p:val>
                                        </p:tav>
                                        <p:tav tm="100000">
                                          <p:val>
                                            <p:strVal val="#ppt_h"/>
                                          </p:val>
                                        </p:tav>
                                      </p:tavLst>
                                    </p:anim>
                                    <p:animEffect transition="in" filter="fade">
                                      <p:cBhvr>
                                        <p:cTn id="36" dur="500"/>
                                        <p:tgtEl>
                                          <p:spTgt spid="59"/>
                                        </p:tgtEl>
                                      </p:cBhvr>
                                    </p:animEffect>
                                  </p:childTnLst>
                                </p:cTn>
                              </p:par>
                            </p:childTnLst>
                          </p:cTn>
                        </p:par>
                        <p:par>
                          <p:cTn id="37" fill="hold">
                            <p:stCondLst>
                              <p:cond delay="1500"/>
                            </p:stCondLst>
                            <p:childTnLst>
                              <p:par>
                                <p:cTn id="38" presetID="42" presetClass="entr" presetSubtype="0" fill="hold" grpId="0" nodeType="after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fade">
                                      <p:cBhvr>
                                        <p:cTn id="40" dur="500"/>
                                        <p:tgtEl>
                                          <p:spTgt spid="60"/>
                                        </p:tgtEl>
                                      </p:cBhvr>
                                    </p:animEffect>
                                    <p:anim calcmode="lin" valueType="num">
                                      <p:cBhvr>
                                        <p:cTn id="41" dur="500" fill="hold"/>
                                        <p:tgtEl>
                                          <p:spTgt spid="60"/>
                                        </p:tgtEl>
                                        <p:attrNameLst>
                                          <p:attrName>ppt_x</p:attrName>
                                        </p:attrNameLst>
                                      </p:cBhvr>
                                      <p:tavLst>
                                        <p:tav tm="0">
                                          <p:val>
                                            <p:strVal val="#ppt_x"/>
                                          </p:val>
                                        </p:tav>
                                        <p:tav tm="100000">
                                          <p:val>
                                            <p:strVal val="#ppt_x"/>
                                          </p:val>
                                        </p:tav>
                                      </p:tavLst>
                                    </p:anim>
                                    <p:anim calcmode="lin" valueType="num">
                                      <p:cBhvr>
                                        <p:cTn id="42" dur="5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6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直接连接符 23"/>
          <p:cNvCxnSpPr/>
          <p:nvPr/>
        </p:nvCxnSpPr>
        <p:spPr>
          <a:xfrm>
            <a:off x="515257" y="624114"/>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646880" y="289817"/>
            <a:ext cx="274777" cy="274777"/>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TextBox 25"/>
          <p:cNvSpPr txBox="1"/>
          <p:nvPr/>
        </p:nvSpPr>
        <p:spPr>
          <a:xfrm>
            <a:off x="908957" y="234905"/>
            <a:ext cx="13644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300" normalizeH="0" baseline="0" noProof="0" dirty="0">
                <a:ln>
                  <a:noFill/>
                </a:ln>
                <a:solidFill>
                  <a:srgbClr val="1A3F6C"/>
                </a:solidFill>
                <a:effectLst/>
                <a:uLnTx/>
                <a:uFillTx/>
                <a:latin typeface="微软雅黑" panose="020B0503020204020204" pitchFamily="34" charset="-122"/>
                <a:ea typeface="微软雅黑" panose="020B0503020204020204" pitchFamily="34" charset="-122"/>
                <a:cs typeface="+mn-cs"/>
              </a:rPr>
              <a:t>考试形式</a:t>
            </a:r>
          </a:p>
        </p:txBody>
      </p:sp>
      <p:sp>
        <p:nvSpPr>
          <p:cNvPr id="100" name="TextBox 99"/>
          <p:cNvSpPr txBox="1"/>
          <p:nvPr/>
        </p:nvSpPr>
        <p:spPr>
          <a:xfrm>
            <a:off x="10609990" y="6382589"/>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延时符</a:t>
            </a:r>
          </a:p>
        </p:txBody>
      </p:sp>
      <p:sp>
        <p:nvSpPr>
          <p:cNvPr id="60" name="TextBox 43"/>
          <p:cNvSpPr>
            <a:spLocks noChangeArrowheads="1"/>
          </p:cNvSpPr>
          <p:nvPr/>
        </p:nvSpPr>
        <p:spPr bwMode="auto">
          <a:xfrm>
            <a:off x="2193925" y="1976120"/>
            <a:ext cx="5835015" cy="27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r>
              <a:rPr lang="zh-CN" altLang="en-US" b="1" dirty="0">
                <a:latin typeface="微软雅黑" panose="020B0503020204020204" pitchFamily="34" charset="-122"/>
                <a:ea typeface="微软雅黑" panose="020B0503020204020204" pitchFamily="34" charset="-122"/>
              </a:rPr>
              <a:t>由学校组织过程性考核，考核成绩占课程总成绩的</a:t>
            </a:r>
            <a:r>
              <a:rPr lang="en-US" altLang="zh-CN" b="1" dirty="0">
                <a:latin typeface="微软雅黑" panose="020B0503020204020204" pitchFamily="34" charset="-122"/>
                <a:ea typeface="微软雅黑" panose="020B0503020204020204" pitchFamily="34" charset="-122"/>
              </a:rPr>
              <a:t>30%</a:t>
            </a:r>
            <a:r>
              <a:rPr lang="zh-CN" altLang="en-US" b="1" dirty="0">
                <a:latin typeface="微软雅黑" panose="020B0503020204020204" pitchFamily="34" charset="-122"/>
                <a:ea typeface="微软雅黑" panose="020B0503020204020204" pitchFamily="34" charset="-122"/>
              </a:rPr>
              <a:t>。</a:t>
            </a:r>
          </a:p>
        </p:txBody>
      </p:sp>
      <p:sp>
        <p:nvSpPr>
          <p:cNvPr id="17" name="椭圆 16"/>
          <p:cNvSpPr/>
          <p:nvPr/>
        </p:nvSpPr>
        <p:spPr bwMode="auto">
          <a:xfrm>
            <a:off x="742950" y="1375250"/>
            <a:ext cx="1140312" cy="1082195"/>
          </a:xfrm>
          <a:prstGeom prst="ellipse">
            <a:avLst/>
          </a:prstGeom>
          <a:blipFill dpi="0" rotWithShape="1">
            <a:blip r:embed="rId4"/>
            <a:srcRect/>
            <a:stretch>
              <a:fillRect l="-28000" r="-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
        <p:nvSpPr>
          <p:cNvPr id="2" name="矩形 1"/>
          <p:cNvSpPr/>
          <p:nvPr/>
        </p:nvSpPr>
        <p:spPr>
          <a:xfrm>
            <a:off x="2089150" y="1375410"/>
            <a:ext cx="906780" cy="553085"/>
          </a:xfrm>
          <a:prstGeom prst="rect">
            <a:avLst/>
          </a:prstGeom>
        </p:spPr>
        <p:txBody>
          <a:bodyPr wrap="square">
            <a:spAutoFit/>
          </a:bodyPr>
          <a:lstStyle/>
          <a:p>
            <a:pPr algn="ctr">
              <a:lnSpc>
                <a:spcPct val="150000"/>
              </a:lnSpc>
            </a:pPr>
            <a:r>
              <a:rPr lang="zh-CN" altLang="en-US" sz="2000" b="1" dirty="0">
                <a:solidFill>
                  <a:srgbClr val="C00000"/>
                </a:solidFill>
                <a:latin typeface="微软雅黑" panose="020B0503020204020204" pitchFamily="34" charset="-122"/>
                <a:ea typeface="微软雅黑" panose="020B0503020204020204" pitchFamily="34" charset="-122"/>
              </a:rPr>
              <a:t>校考</a:t>
            </a:r>
          </a:p>
        </p:txBody>
      </p:sp>
      <p:sp>
        <p:nvSpPr>
          <p:cNvPr id="18" name="椭圆 17"/>
          <p:cNvSpPr/>
          <p:nvPr/>
        </p:nvSpPr>
        <p:spPr bwMode="auto">
          <a:xfrm>
            <a:off x="742950" y="2899250"/>
            <a:ext cx="1140312" cy="1082195"/>
          </a:xfrm>
          <a:prstGeom prst="ellipse">
            <a:avLst/>
          </a:prstGeom>
          <a:blipFill dpi="0" rotWithShape="1">
            <a:blip r:embed="rId5"/>
            <a:srcRect/>
            <a:stretch>
              <a:fillRect l="-28000" r="-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zh-CN" altLang="en-US" dirty="0">
              <a:latin typeface="Arial" panose="020B0604020202020204" pitchFamily="34" charset="0"/>
              <a:ea typeface="微软雅黑" panose="020B0503020204020204" pitchFamily="34" charset="-122"/>
              <a:cs typeface="Arial" panose="020B0604020202020204" pitchFamily="34" charset="0"/>
            </a:endParaRPr>
          </a:p>
        </p:txBody>
      </p:sp>
      <p:sp>
        <p:nvSpPr>
          <p:cNvPr id="3" name="矩形 2"/>
          <p:cNvSpPr/>
          <p:nvPr/>
        </p:nvSpPr>
        <p:spPr>
          <a:xfrm>
            <a:off x="2089150" y="3434715"/>
            <a:ext cx="6687185" cy="368300"/>
          </a:xfrm>
          <a:prstGeom prst="rect">
            <a:avLst/>
          </a:prstGeom>
        </p:spPr>
        <p:txBody>
          <a:bodyPr wrap="square">
            <a:spAutoFit/>
          </a:bodyPr>
          <a:lstStyle/>
          <a:p>
            <a:r>
              <a:rPr lang="zh-CN" altLang="en-US" b="1" dirty="0">
                <a:latin typeface="微软雅黑" panose="020B0503020204020204" pitchFamily="34" charset="-122"/>
                <a:ea typeface="微软雅黑" panose="020B0503020204020204" pitchFamily="34" charset="-122"/>
              </a:rPr>
              <a:t>每年</a:t>
            </a:r>
            <a:r>
              <a:rPr lang="en-US" altLang="zh-CN" b="1" dirty="0">
                <a:latin typeface="微软雅黑" panose="020B0503020204020204" pitchFamily="34" charset="-122"/>
                <a:ea typeface="微软雅黑" panose="020B0503020204020204" pitchFamily="34" charset="-122"/>
              </a:rPr>
              <a:t>4</a:t>
            </a:r>
            <a:r>
              <a:rPr lang="zh-CN" altLang="en-US" b="1" dirty="0">
                <a:latin typeface="微软雅黑" panose="020B0503020204020204" pitchFamily="34" charset="-122"/>
                <a:ea typeface="微软雅黑" panose="020B0503020204020204" pitchFamily="34" charset="-122"/>
              </a:rPr>
              <a:t>、</a:t>
            </a:r>
            <a:r>
              <a:rPr lang="en-US" altLang="zh-CN" b="1" dirty="0">
                <a:latin typeface="微软雅黑" panose="020B0503020204020204" pitchFamily="34" charset="-122"/>
                <a:ea typeface="微软雅黑" panose="020B0503020204020204" pitchFamily="34" charset="-122"/>
              </a:rPr>
              <a:t>10</a:t>
            </a:r>
            <a:r>
              <a:rPr lang="zh-CN" altLang="en-US" b="1" dirty="0">
                <a:latin typeface="微软雅黑" panose="020B0503020204020204" pitchFamily="34" charset="-122"/>
                <a:ea typeface="微软雅黑" panose="020B0503020204020204" pitchFamily="34" charset="-122"/>
              </a:rPr>
              <a:t>月参加国家统一考试，考</a:t>
            </a:r>
            <a:r>
              <a:rPr lang="zh-CN" altLang="en-US" b="1" dirty="0">
                <a:latin typeface="微软雅黑" panose="020B0503020204020204" pitchFamily="34" charset="-122"/>
                <a:ea typeface="微软雅黑" panose="020B0503020204020204" pitchFamily="34" charset="-122"/>
                <a:sym typeface="宋体" panose="02010600030101010101" pitchFamily="2" charset="-122"/>
              </a:rPr>
              <a:t>核成绩占课程总成绩的</a:t>
            </a:r>
            <a:r>
              <a:rPr lang="en-US" altLang="zh-CN" b="1" dirty="0">
                <a:latin typeface="微软雅黑" panose="020B0503020204020204" pitchFamily="34" charset="-122"/>
                <a:ea typeface="微软雅黑" panose="020B0503020204020204" pitchFamily="34" charset="-122"/>
                <a:sym typeface="宋体" panose="02010600030101010101" pitchFamily="2" charset="-122"/>
              </a:rPr>
              <a:t>70%</a:t>
            </a:r>
            <a:r>
              <a:rPr lang="zh-CN" altLang="en-US" b="1" dirty="0">
                <a:latin typeface="微软雅黑" panose="020B0503020204020204" pitchFamily="34" charset="-122"/>
                <a:ea typeface="微软雅黑" panose="020B0503020204020204" pitchFamily="34" charset="-122"/>
                <a:sym typeface="宋体" panose="02010600030101010101" pitchFamily="2" charset="-122"/>
              </a:rPr>
              <a:t>。</a:t>
            </a:r>
          </a:p>
        </p:txBody>
      </p:sp>
      <p:sp>
        <p:nvSpPr>
          <p:cNvPr id="19" name="矩形 18"/>
          <p:cNvSpPr/>
          <p:nvPr/>
        </p:nvSpPr>
        <p:spPr>
          <a:xfrm>
            <a:off x="2088891" y="2899691"/>
            <a:ext cx="1210588" cy="499624"/>
          </a:xfrm>
          <a:prstGeom prst="rect">
            <a:avLst/>
          </a:prstGeom>
        </p:spPr>
        <p:txBody>
          <a:bodyPr wrap="none">
            <a:spAutoFit/>
          </a:bodyPr>
          <a:lstStyle/>
          <a:p>
            <a:pPr algn="ctr">
              <a:lnSpc>
                <a:spcPct val="150000"/>
              </a:lnSpc>
            </a:pPr>
            <a:r>
              <a:rPr lang="zh-CN" altLang="en-US" sz="2000" b="1" dirty="0">
                <a:solidFill>
                  <a:srgbClr val="C00000"/>
                </a:solidFill>
                <a:latin typeface="微软雅黑" panose="020B0503020204020204" pitchFamily="34" charset="-122"/>
                <a:ea typeface="微软雅黑" panose="020B0503020204020204" pitchFamily="34" charset="-122"/>
              </a:rPr>
              <a:t>全国统考</a:t>
            </a:r>
          </a:p>
        </p:txBody>
      </p:sp>
      <p:sp>
        <p:nvSpPr>
          <p:cNvPr id="4" name="文本框 3"/>
          <p:cNvSpPr txBox="1"/>
          <p:nvPr/>
        </p:nvSpPr>
        <p:spPr>
          <a:xfrm>
            <a:off x="6239510" y="196215"/>
            <a:ext cx="2536825" cy="368300"/>
          </a:xfrm>
          <a:prstGeom prst="rect">
            <a:avLst/>
          </a:prstGeom>
          <a:noFill/>
        </p:spPr>
        <p:txBody>
          <a:bodyPr wrap="square" rtlCol="0">
            <a:spAutoFit/>
            <a:scene3d>
              <a:camera prst="orthographicFront"/>
              <a:lightRig rig="threePt" dir="t"/>
            </a:scene3d>
          </a:bodyPr>
          <a:lstStyle/>
          <a:p>
            <a:r>
              <a:rPr lang="zh-CN" altLang="en-US">
                <a:solidFill>
                  <a:schemeClr val="accent1"/>
                </a:solidFill>
                <a:effectLst>
                  <a:outerShdw blurRad="38100" dist="25400" dir="5400000" algn="ctr" rotWithShape="0">
                    <a:srgbClr val="6E747A">
                      <a:alpha val="43000"/>
                    </a:srgbClr>
                  </a:outerShdw>
                </a:effectLst>
                <a:latin typeface="华文行楷" panose="02010800040101010101" charset="-122"/>
                <a:ea typeface="华文行楷" panose="02010800040101010101" charset="-122"/>
                <a:cs typeface="华文行楷" panose="02010800040101010101" charset="-122"/>
              </a:rPr>
              <a:t>厚德笃学  惟实励新</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300"/>
                                        <p:tgtEl>
                                          <p:spTgt spid="2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300"/>
                                        <p:tgtEl>
                                          <p:spTgt spid="25"/>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p:tgtEl>
                                          <p:spTgt spid="26"/>
                                        </p:tgtEl>
                                        <p:attrNameLst>
                                          <p:attrName>ppt_x</p:attrName>
                                        </p:attrNameLst>
                                      </p:cBhvr>
                                      <p:tavLst>
                                        <p:tav tm="0">
                                          <p:val>
                                            <p:strVal val="#ppt_x-#ppt_w*1.125000"/>
                                          </p:val>
                                        </p:tav>
                                        <p:tav tm="100000">
                                          <p:val>
                                            <p:strVal val="#ppt_x"/>
                                          </p:val>
                                        </p:tav>
                                      </p:tavLst>
                                    </p:anim>
                                    <p:animEffect transition="in" filter="wipe(right)">
                                      <p:cBhvr>
                                        <p:cTn id="16" dur="500"/>
                                        <p:tgtEl>
                                          <p:spTgt spid="26"/>
                                        </p:tgtEl>
                                      </p:cBhvr>
                                    </p:animEffect>
                                  </p:childTnLst>
                                </p:cTn>
                              </p:par>
                            </p:childTnLst>
                          </p:cTn>
                        </p:par>
                        <p:par>
                          <p:cTn id="17" fill="hold">
                            <p:stCondLst>
                              <p:cond delay="1500"/>
                            </p:stCondLst>
                            <p:childTnLst>
                              <p:par>
                                <p:cTn id="18" presetID="31"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fltVal val="0"/>
                                          </p:val>
                                        </p:tav>
                                        <p:tav tm="100000">
                                          <p:val>
                                            <p:strVal val="#ppt_h"/>
                                          </p:val>
                                        </p:tav>
                                      </p:tavLst>
                                    </p:anim>
                                    <p:anim calcmode="lin" valueType="num">
                                      <p:cBhvr>
                                        <p:cTn id="22" dur="500" fill="hold"/>
                                        <p:tgtEl>
                                          <p:spTgt spid="17"/>
                                        </p:tgtEl>
                                        <p:attrNameLst>
                                          <p:attrName>style.rotation</p:attrName>
                                        </p:attrNameLst>
                                      </p:cBhvr>
                                      <p:tavLst>
                                        <p:tav tm="0">
                                          <p:val>
                                            <p:fltVal val="90"/>
                                          </p:val>
                                        </p:tav>
                                        <p:tav tm="100000">
                                          <p:val>
                                            <p:fltVal val="0"/>
                                          </p:val>
                                        </p:tav>
                                      </p:tavLst>
                                    </p:anim>
                                    <p:animEffect transition="in" filter="fade">
                                      <p:cBhvr>
                                        <p:cTn id="23" dur="500"/>
                                        <p:tgtEl>
                                          <p:spTgt spid="17"/>
                                        </p:tgtEl>
                                      </p:cBhvr>
                                    </p:animEffect>
                                  </p:childTnLst>
                                </p:cTn>
                              </p:par>
                            </p:childTnLst>
                          </p:cTn>
                        </p:par>
                        <p:par>
                          <p:cTn id="24" fill="hold">
                            <p:stCondLst>
                              <p:cond delay="2000"/>
                            </p:stCondLst>
                            <p:childTnLst>
                              <p:par>
                                <p:cTn id="25" presetID="31"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 calcmode="lin" valueType="num">
                                      <p:cBhvr>
                                        <p:cTn id="29" dur="500" fill="hold"/>
                                        <p:tgtEl>
                                          <p:spTgt spid="18"/>
                                        </p:tgtEl>
                                        <p:attrNameLst>
                                          <p:attrName>style.rotation</p:attrName>
                                        </p:attrNameLst>
                                      </p:cBhvr>
                                      <p:tavLst>
                                        <p:tav tm="0">
                                          <p:val>
                                            <p:fltVal val="90"/>
                                          </p:val>
                                        </p:tav>
                                        <p:tav tm="100000">
                                          <p:val>
                                            <p:fltVal val="0"/>
                                          </p:val>
                                        </p:tav>
                                      </p:tavLst>
                                    </p:anim>
                                    <p:animEffect transition="in" filter="fade">
                                      <p:cBhvr>
                                        <p:cTn id="30" dur="500"/>
                                        <p:tgtEl>
                                          <p:spTgt spid="18"/>
                                        </p:tgtEl>
                                      </p:cBhvr>
                                    </p:animEffec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60"/>
                                        </p:tgtEl>
                                        <p:attrNameLst>
                                          <p:attrName>style.visibility</p:attrName>
                                        </p:attrNameLst>
                                      </p:cBhvr>
                                      <p:to>
                                        <p:strVal val="visible"/>
                                      </p:to>
                                    </p:set>
                                    <p:anim calcmode="lin" valueType="num">
                                      <p:cBhvr>
                                        <p:cTn id="40" dur="500" fill="hold"/>
                                        <p:tgtEl>
                                          <p:spTgt spid="60"/>
                                        </p:tgtEl>
                                        <p:attrNameLst>
                                          <p:attrName>ppt_w</p:attrName>
                                        </p:attrNameLst>
                                      </p:cBhvr>
                                      <p:tavLst>
                                        <p:tav tm="0">
                                          <p:val>
                                            <p:fltVal val="0"/>
                                          </p:val>
                                        </p:tav>
                                        <p:tav tm="100000">
                                          <p:val>
                                            <p:strVal val="#ppt_w"/>
                                          </p:val>
                                        </p:tav>
                                      </p:tavLst>
                                    </p:anim>
                                    <p:anim calcmode="lin" valueType="num">
                                      <p:cBhvr>
                                        <p:cTn id="41" dur="500" fill="hold"/>
                                        <p:tgtEl>
                                          <p:spTgt spid="60"/>
                                        </p:tgtEl>
                                        <p:attrNameLst>
                                          <p:attrName>ppt_h</p:attrName>
                                        </p:attrNameLst>
                                      </p:cBhvr>
                                      <p:tavLst>
                                        <p:tav tm="0">
                                          <p:val>
                                            <p:fltVal val="0"/>
                                          </p:val>
                                        </p:tav>
                                        <p:tav tm="100000">
                                          <p:val>
                                            <p:strVal val="#ppt_h"/>
                                          </p:val>
                                        </p:tav>
                                      </p:tavLst>
                                    </p:anim>
                                    <p:animEffect transition="in" filter="fade">
                                      <p:cBhvr>
                                        <p:cTn id="42" dur="500"/>
                                        <p:tgtEl>
                                          <p:spTgt spid="60"/>
                                        </p:tgtEl>
                                      </p:cBhvr>
                                    </p:animEffect>
                                  </p:childTnLst>
                                </p:cTn>
                              </p:par>
                            </p:childTnLst>
                          </p:cTn>
                        </p:par>
                        <p:par>
                          <p:cTn id="43" fill="hold">
                            <p:stCondLst>
                              <p:cond delay="3500"/>
                            </p:stCondLst>
                            <p:childTnLst>
                              <p:par>
                                <p:cTn id="44" presetID="53" presetClass="entr" presetSubtype="16"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p:cTn id="46" dur="500" fill="hold"/>
                                        <p:tgtEl>
                                          <p:spTgt spid="19"/>
                                        </p:tgtEl>
                                        <p:attrNameLst>
                                          <p:attrName>ppt_w</p:attrName>
                                        </p:attrNameLst>
                                      </p:cBhvr>
                                      <p:tavLst>
                                        <p:tav tm="0">
                                          <p:val>
                                            <p:fltVal val="0"/>
                                          </p:val>
                                        </p:tav>
                                        <p:tav tm="100000">
                                          <p:val>
                                            <p:strVal val="#ppt_w"/>
                                          </p:val>
                                        </p:tav>
                                      </p:tavLst>
                                    </p:anim>
                                    <p:anim calcmode="lin" valueType="num">
                                      <p:cBhvr>
                                        <p:cTn id="47" dur="500" fill="hold"/>
                                        <p:tgtEl>
                                          <p:spTgt spid="19"/>
                                        </p:tgtEl>
                                        <p:attrNameLst>
                                          <p:attrName>ppt_h</p:attrName>
                                        </p:attrNameLst>
                                      </p:cBhvr>
                                      <p:tavLst>
                                        <p:tav tm="0">
                                          <p:val>
                                            <p:fltVal val="0"/>
                                          </p:val>
                                        </p:tav>
                                        <p:tav tm="100000">
                                          <p:val>
                                            <p:strVal val="#ppt_h"/>
                                          </p:val>
                                        </p:tav>
                                      </p:tavLst>
                                    </p:anim>
                                    <p:animEffect transition="in" filter="fade">
                                      <p:cBhvr>
                                        <p:cTn id="48" dur="500"/>
                                        <p:tgtEl>
                                          <p:spTgt spid="19"/>
                                        </p:tgtEl>
                                      </p:cBhvr>
                                    </p:animEffect>
                                  </p:childTnLst>
                                </p:cTn>
                              </p:par>
                            </p:childTnLst>
                          </p:cTn>
                        </p:par>
                        <p:par>
                          <p:cTn id="49" fill="hold">
                            <p:stCondLst>
                              <p:cond delay="4000"/>
                            </p:stCondLst>
                            <p:childTnLst>
                              <p:par>
                                <p:cTn id="50" presetID="53" presetClass="entr" presetSubtype="16" fill="hold" grpId="0" nodeType="after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500" fill="hold"/>
                                        <p:tgtEl>
                                          <p:spTgt spid="3"/>
                                        </p:tgtEl>
                                        <p:attrNameLst>
                                          <p:attrName>ppt_w</p:attrName>
                                        </p:attrNameLst>
                                      </p:cBhvr>
                                      <p:tavLst>
                                        <p:tav tm="0">
                                          <p:val>
                                            <p:fltVal val="0"/>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animEffect transition="in" filter="fade">
                                      <p:cBhvr>
                                        <p:cTn id="5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60" grpId="0"/>
      <p:bldP spid="17" grpId="0" animBg="1"/>
      <p:bldP spid="2" grpId="0"/>
      <p:bldP spid="18" grpId="0" animBg="1"/>
      <p:bldP spid="3"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直接连接符 23"/>
          <p:cNvCxnSpPr/>
          <p:nvPr/>
        </p:nvCxnSpPr>
        <p:spPr>
          <a:xfrm>
            <a:off x="515257" y="624114"/>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646880" y="289817"/>
            <a:ext cx="274777" cy="274777"/>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TextBox 25"/>
          <p:cNvSpPr txBox="1"/>
          <p:nvPr/>
        </p:nvSpPr>
        <p:spPr>
          <a:xfrm>
            <a:off x="908957" y="234905"/>
            <a:ext cx="13644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300" normalizeH="0" baseline="0" noProof="0" dirty="0">
                <a:ln>
                  <a:noFill/>
                </a:ln>
                <a:solidFill>
                  <a:srgbClr val="1A3F6C"/>
                </a:solidFill>
                <a:effectLst/>
                <a:uLnTx/>
                <a:uFillTx/>
                <a:latin typeface="微软雅黑" panose="020B0503020204020204" pitchFamily="34" charset="-122"/>
                <a:ea typeface="微软雅黑" panose="020B0503020204020204" pitchFamily="34" charset="-122"/>
                <a:cs typeface="+mn-cs"/>
              </a:rPr>
              <a:t>开设专业</a:t>
            </a:r>
          </a:p>
        </p:txBody>
      </p:sp>
      <p:sp>
        <p:nvSpPr>
          <p:cNvPr id="100" name="TextBox 99"/>
          <p:cNvSpPr txBox="1"/>
          <p:nvPr/>
        </p:nvSpPr>
        <p:spPr>
          <a:xfrm>
            <a:off x="10609990" y="6382589"/>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延时符</a:t>
            </a:r>
          </a:p>
        </p:txBody>
      </p:sp>
      <p:graphicFrame>
        <p:nvGraphicFramePr>
          <p:cNvPr id="4" name="表格 3"/>
          <p:cNvGraphicFramePr>
            <a:graphicFrameLocks noGrp="1"/>
          </p:cNvGraphicFramePr>
          <p:nvPr>
            <p:custDataLst>
              <p:tags r:id="rId2"/>
            </p:custDataLst>
          </p:nvPr>
        </p:nvGraphicFramePr>
        <p:xfrm>
          <a:off x="524754" y="705394"/>
          <a:ext cx="7025261" cy="2874083"/>
        </p:xfrm>
        <a:graphic>
          <a:graphicData uri="http://schemas.openxmlformats.org/drawingml/2006/table">
            <a:tbl>
              <a:tblPr firstRow="1" bandRow="1">
                <a:tableStyleId>{BC89EF96-8CEA-46FF-86C4-4CE0E7609802}</a:tableStyleId>
              </a:tblPr>
              <a:tblGrid>
                <a:gridCol w="1730459"/>
                <a:gridCol w="1840230"/>
                <a:gridCol w="798324"/>
                <a:gridCol w="1240833"/>
                <a:gridCol w="1415415"/>
              </a:tblGrid>
              <a:tr h="516171">
                <a:tc>
                  <a:txBody>
                    <a:bodyPr/>
                    <a:lstStyle/>
                    <a:p>
                      <a:pPr algn="ctr"/>
                      <a:r>
                        <a:rPr lang="zh-CN" altLang="en-US" sz="1600" b="1" kern="1200" dirty="0">
                          <a:solidFill>
                            <a:schemeClr val="tx1"/>
                          </a:solidFill>
                          <a:latin typeface="微软雅黑" panose="020B0503020204020204" pitchFamily="34" charset="-122"/>
                          <a:ea typeface="微软雅黑" panose="020B0503020204020204" pitchFamily="34" charset="-122"/>
                          <a:cs typeface="+mn-cs"/>
                        </a:rPr>
                        <a:t>衔接系部</a:t>
                      </a:r>
                    </a:p>
                  </a:txBody>
                  <a:tcPr anchor="ctr"/>
                </a:tc>
                <a:tc>
                  <a:txBody>
                    <a:bodyPr/>
                    <a:lstStyle/>
                    <a:p>
                      <a:pPr algn="ctr"/>
                      <a:r>
                        <a:rPr lang="zh-CN" altLang="en-US" sz="1600" b="1" kern="1200" dirty="0">
                          <a:solidFill>
                            <a:schemeClr val="tx1"/>
                          </a:solidFill>
                          <a:latin typeface="微软雅黑" panose="020B0503020204020204" pitchFamily="34" charset="-122"/>
                          <a:ea typeface="微软雅黑" panose="020B0503020204020204" pitchFamily="34" charset="-122"/>
                          <a:cs typeface="+mn-cs"/>
                        </a:rPr>
                        <a:t>衔接专业</a:t>
                      </a:r>
                    </a:p>
                  </a:txBody>
                  <a:tcPr anchor="ctr"/>
                </a:tc>
                <a:tc>
                  <a:txBody>
                    <a:bodyPr/>
                    <a:lstStyle/>
                    <a:p>
                      <a:pPr algn="ctr"/>
                      <a:r>
                        <a:rPr lang="zh-CN" altLang="en-US" sz="1600" b="1" kern="1200" dirty="0">
                          <a:solidFill>
                            <a:schemeClr val="tx1"/>
                          </a:solidFill>
                          <a:latin typeface="微软雅黑" panose="020B0503020204020204" pitchFamily="34" charset="-122"/>
                          <a:ea typeface="微软雅黑" panose="020B0503020204020204" pitchFamily="34" charset="-122"/>
                          <a:cs typeface="+mn-cs"/>
                        </a:rPr>
                        <a:t>层次</a:t>
                      </a:r>
                    </a:p>
                  </a:txBody>
                  <a:tcPr anchor="ctr"/>
                </a:tc>
                <a:tc>
                  <a:txBody>
                    <a:bodyPr/>
                    <a:lstStyle/>
                    <a:p>
                      <a:pPr algn="ctr"/>
                      <a:r>
                        <a:rPr lang="zh-CN" altLang="en-US" sz="1600" b="1" kern="1200" dirty="0">
                          <a:solidFill>
                            <a:schemeClr val="tx1"/>
                          </a:solidFill>
                          <a:latin typeface="微软雅黑" panose="020B0503020204020204" pitchFamily="34" charset="-122"/>
                          <a:ea typeface="微软雅黑" panose="020B0503020204020204" pitchFamily="34" charset="-122"/>
                          <a:cs typeface="+mn-cs"/>
                        </a:rPr>
                        <a:t>学制</a:t>
                      </a:r>
                    </a:p>
                  </a:txBody>
                  <a:tcPr anchor="ctr"/>
                </a:tc>
                <a:tc>
                  <a:txBody>
                    <a:bodyPr/>
                    <a:lstStyle/>
                    <a:p>
                      <a:pPr algn="ctr"/>
                      <a:r>
                        <a:rPr lang="zh-CN" altLang="en-US" sz="1600" b="1" kern="1200" baseline="0" dirty="0" smtClean="0">
                          <a:solidFill>
                            <a:schemeClr val="tx1"/>
                          </a:solidFill>
                          <a:latin typeface="微软雅黑" panose="020B0503020204020204" pitchFamily="34" charset="-122"/>
                          <a:ea typeface="微软雅黑" panose="020B0503020204020204" pitchFamily="34" charset="-122"/>
                          <a:cs typeface="+mn-cs"/>
                        </a:rPr>
                        <a:t>备注</a:t>
                      </a:r>
                      <a:endParaRPr lang="zh-CN" altLang="en-US" sz="1600" b="1" kern="1200" dirty="0">
                        <a:solidFill>
                          <a:schemeClr val="tx1"/>
                        </a:solidFill>
                        <a:latin typeface="微软雅黑" panose="020B0503020204020204" pitchFamily="34" charset="-122"/>
                        <a:ea typeface="微软雅黑" panose="020B0503020204020204" pitchFamily="34" charset="-122"/>
                        <a:cs typeface="+mn-cs"/>
                      </a:endParaRPr>
                    </a:p>
                  </a:txBody>
                  <a:tcPr anchor="ctr"/>
                </a:tc>
              </a:tr>
              <a:tr h="398145">
                <a:tc rowSpan="3">
                  <a:txBody>
                    <a:bodyPr/>
                    <a:lstStyle/>
                    <a:p>
                      <a:pPr marL="0" algn="ctr" defTabSz="914400" rtl="0" eaLnBrk="1" latinLnBrk="0" hangingPunct="1"/>
                      <a:r>
                        <a:rPr lang="zh-CN" altLang="en-US" sz="1600" b="0" kern="1200" dirty="0">
                          <a:solidFill>
                            <a:schemeClr val="tx1"/>
                          </a:solidFill>
                          <a:latin typeface="微软雅黑" panose="020B0503020204020204" pitchFamily="34" charset="-122"/>
                          <a:ea typeface="微软雅黑" panose="020B0503020204020204" pitchFamily="34" charset="-122"/>
                          <a:cs typeface="+mn-cs"/>
                        </a:rPr>
                        <a:t>经济与管理系</a:t>
                      </a:r>
                    </a:p>
                  </a:txBody>
                  <a:tcPr anchor="ctr"/>
                </a:tc>
                <a:tc>
                  <a:txBody>
                    <a:bodyPr/>
                    <a:lstStyle/>
                    <a:p>
                      <a:pPr algn="ctr"/>
                      <a:r>
                        <a:rPr lang="zh-CN" altLang="en-US" sz="1600" b="0" kern="1200" dirty="0">
                          <a:solidFill>
                            <a:schemeClr val="tx1"/>
                          </a:solidFill>
                          <a:latin typeface="微软雅黑" panose="020B0503020204020204" pitchFamily="34" charset="-122"/>
                          <a:ea typeface="微软雅黑" panose="020B0503020204020204" pitchFamily="34" charset="-122"/>
                          <a:cs typeface="+mn-cs"/>
                        </a:rPr>
                        <a:t>会计学</a:t>
                      </a:r>
                    </a:p>
                  </a:txBody>
                  <a:tcPr anchor="ctr"/>
                </a:tc>
                <a:tc>
                  <a:txBody>
                    <a:bodyPr/>
                    <a:lstStyle/>
                    <a:p>
                      <a:pPr algn="ctr"/>
                      <a:r>
                        <a:rPr lang="zh-CN" altLang="en-US" sz="1600" b="0" kern="1200" dirty="0">
                          <a:solidFill>
                            <a:schemeClr val="tx1"/>
                          </a:solidFill>
                          <a:latin typeface="微软雅黑" panose="020B0503020204020204" pitchFamily="34" charset="-122"/>
                          <a:ea typeface="微软雅黑" panose="020B0503020204020204" pitchFamily="34" charset="-122"/>
                          <a:cs typeface="+mn-cs"/>
                        </a:rPr>
                        <a:t>本科</a:t>
                      </a:r>
                    </a:p>
                  </a:txBody>
                  <a:tcPr anchor="ctr"/>
                </a:tc>
                <a:tc>
                  <a:txBody>
                    <a:bodyPr/>
                    <a:lstStyle/>
                    <a:p>
                      <a:pPr marL="0" algn="ctr" defTabSz="914400" rtl="0" eaLnBrk="1" latinLnBrk="0" hangingPunct="1"/>
                      <a:r>
                        <a:rPr lang="en-US" altLang="zh-CN" sz="1600" b="0" kern="1200" dirty="0">
                          <a:solidFill>
                            <a:schemeClr val="tx1"/>
                          </a:solidFill>
                          <a:latin typeface="微软雅黑" panose="020B0503020204020204" pitchFamily="34" charset="-122"/>
                          <a:ea typeface="微软雅黑" panose="020B0503020204020204" pitchFamily="34" charset="-122"/>
                          <a:cs typeface="+mn-cs"/>
                        </a:rPr>
                        <a:t>2</a:t>
                      </a:r>
                      <a:r>
                        <a:rPr lang="zh-CN" altLang="en-US" sz="1600" b="0" kern="1200" dirty="0">
                          <a:solidFill>
                            <a:schemeClr val="tx1"/>
                          </a:solidFill>
                          <a:latin typeface="微软雅黑" panose="020B0503020204020204" pitchFamily="34" charset="-122"/>
                          <a:ea typeface="微软雅黑" panose="020B0503020204020204" pitchFamily="34" charset="-122"/>
                          <a:cs typeface="+mn-cs"/>
                        </a:rPr>
                        <a:t>年</a:t>
                      </a:r>
                    </a:p>
                  </a:txBody>
                  <a:tcPr anchor="ctr"/>
                </a:tc>
                <a:tc rowSpan="5">
                  <a:txBody>
                    <a:bodyPr/>
                    <a:lstStyle/>
                    <a:p>
                      <a:pPr marL="0" algn="ctr" defTabSz="914400" rtl="0" eaLnBrk="1" latinLnBrk="0" hangingPunct="1">
                        <a:lnSpc>
                          <a:spcPct val="200000"/>
                        </a:lnSpc>
                      </a:pPr>
                      <a:r>
                        <a:rPr lang="zh-CN" altLang="en-US" sz="1600" dirty="0" smtClean="0">
                          <a:latin typeface="微软雅黑" panose="020B0503020204020204" pitchFamily="34" charset="-122"/>
                          <a:ea typeface="微软雅黑" panose="020B0503020204020204" pitchFamily="34" charset="-122"/>
                        </a:rPr>
                        <a:t>教学过程与专科教学同步进行</a:t>
                      </a:r>
                      <a:endParaRPr lang="zh-CN" altLang="en-US" sz="1600" b="0" kern="1200" dirty="0">
                        <a:solidFill>
                          <a:schemeClr val="tx1"/>
                        </a:solidFill>
                        <a:latin typeface="微软雅黑" panose="020B0503020204020204" pitchFamily="34" charset="-122"/>
                        <a:ea typeface="微软雅黑" panose="020B0503020204020204" pitchFamily="34" charset="-122"/>
                        <a:cs typeface="+mn-cs"/>
                      </a:endParaRPr>
                    </a:p>
                  </a:txBody>
                  <a:tcPr anchor="ctr"/>
                </a:tc>
              </a:tr>
              <a:tr h="398145">
                <a:tc vMerge="1">
                  <a:txBody>
                    <a:bodyPr/>
                    <a:lstStyle/>
                    <a:p>
                      <a:endParaRPr lang="zh-CN"/>
                    </a:p>
                  </a:txBody>
                  <a:tcPr anchor="ctr"/>
                </a:tc>
                <a:tc>
                  <a:txBody>
                    <a:bodyPr/>
                    <a:lstStyle/>
                    <a:p>
                      <a:pPr algn="ctr"/>
                      <a:r>
                        <a:rPr lang="zh-CN" altLang="en-US" sz="1600" b="0" kern="1200" dirty="0">
                          <a:solidFill>
                            <a:schemeClr val="tx1"/>
                          </a:solidFill>
                          <a:latin typeface="微软雅黑" panose="020B0503020204020204" pitchFamily="34" charset="-122"/>
                          <a:ea typeface="微软雅黑" panose="020B0503020204020204" pitchFamily="34" charset="-122"/>
                          <a:cs typeface="+mn-cs"/>
                        </a:rPr>
                        <a:t>市场营销</a:t>
                      </a:r>
                    </a:p>
                  </a:txBody>
                  <a:tcPr anchor="ctr"/>
                </a:tc>
                <a:tc>
                  <a:txBody>
                    <a:bodyPr/>
                    <a:lstStyle/>
                    <a:p>
                      <a:pPr algn="ctr"/>
                      <a:r>
                        <a:rPr lang="zh-CN" altLang="en-US" sz="1600" b="0" kern="1200" dirty="0">
                          <a:solidFill>
                            <a:schemeClr val="tx1"/>
                          </a:solidFill>
                          <a:latin typeface="微软雅黑" panose="020B0503020204020204" pitchFamily="34" charset="-122"/>
                          <a:ea typeface="微软雅黑" panose="020B0503020204020204" pitchFamily="34" charset="-122"/>
                          <a:cs typeface="+mn-cs"/>
                        </a:rPr>
                        <a:t>本科</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b="0" kern="1200" dirty="0">
                          <a:solidFill>
                            <a:schemeClr val="tx1"/>
                          </a:solidFill>
                          <a:latin typeface="微软雅黑" panose="020B0503020204020204" pitchFamily="34" charset="-122"/>
                          <a:ea typeface="微软雅黑" panose="020B0503020204020204" pitchFamily="34" charset="-122"/>
                          <a:cs typeface="+mn-cs"/>
                        </a:rPr>
                        <a:t>2</a:t>
                      </a:r>
                      <a:r>
                        <a:rPr lang="zh-CN" altLang="en-US" sz="1600" b="0" kern="1200" dirty="0">
                          <a:solidFill>
                            <a:schemeClr val="tx1"/>
                          </a:solidFill>
                          <a:latin typeface="微软雅黑" panose="020B0503020204020204" pitchFamily="34" charset="-122"/>
                          <a:ea typeface="微软雅黑" panose="020B0503020204020204" pitchFamily="34" charset="-122"/>
                          <a:cs typeface="+mn-cs"/>
                        </a:rPr>
                        <a:t>年</a:t>
                      </a:r>
                    </a:p>
                  </a:txBody>
                  <a:tcPr anchor="ctr"/>
                </a:tc>
                <a:tc vMerge="1">
                  <a:txBody>
                    <a:bodyPr/>
                    <a:lstStyle/>
                    <a:p>
                      <a:endParaRPr lang="zh-CN"/>
                    </a:p>
                  </a:txBody>
                  <a:tcPr anchor="ctr"/>
                </a:tc>
              </a:tr>
              <a:tr h="466090">
                <a:tc vMerge="1">
                  <a:txBody>
                    <a:bodyPr/>
                    <a:lstStyle/>
                    <a:p>
                      <a:endParaRPr lang="zh-CN"/>
                    </a:p>
                  </a:txBody>
                  <a:tcPr anchor="ctr"/>
                </a:tc>
                <a:tc>
                  <a:txBody>
                    <a:bodyPr/>
                    <a:lstStyle/>
                    <a:p>
                      <a:pPr algn="ctr">
                        <a:buNone/>
                      </a:pPr>
                      <a:r>
                        <a:rPr lang="zh-CN" altLang="en-US" sz="1600" b="0" kern="1200" dirty="0">
                          <a:solidFill>
                            <a:schemeClr val="tx1"/>
                          </a:solidFill>
                          <a:latin typeface="微软雅黑" panose="020B0503020204020204" pitchFamily="34" charset="-122"/>
                          <a:ea typeface="微软雅黑" panose="020B0503020204020204" pitchFamily="34" charset="-122"/>
                          <a:cs typeface="+mn-cs"/>
                        </a:rPr>
                        <a:t>工商管理</a:t>
                      </a:r>
                    </a:p>
                  </a:txBody>
                  <a:tcPr anchor="ctr"/>
                </a:tc>
                <a:tc>
                  <a:txBody>
                    <a:bodyPr/>
                    <a:lstStyle/>
                    <a:p>
                      <a:pPr algn="ctr">
                        <a:buNone/>
                      </a:pPr>
                      <a:r>
                        <a:rPr lang="zh-CN" altLang="en-US" sz="1600" b="0" kern="1200" dirty="0">
                          <a:solidFill>
                            <a:schemeClr val="tx1"/>
                          </a:solidFill>
                          <a:latin typeface="微软雅黑" panose="020B0503020204020204" pitchFamily="34" charset="-122"/>
                          <a:ea typeface="微软雅黑" panose="020B0503020204020204" pitchFamily="34" charset="-122"/>
                          <a:cs typeface="+mn-cs"/>
                        </a:rPr>
                        <a:t>本科</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b="0" kern="1200" dirty="0">
                          <a:solidFill>
                            <a:schemeClr val="tx1"/>
                          </a:solidFill>
                          <a:latin typeface="微软雅黑" panose="020B0503020204020204" pitchFamily="34" charset="-122"/>
                          <a:ea typeface="微软雅黑" panose="020B0503020204020204" pitchFamily="34" charset="-122"/>
                          <a:cs typeface="+mn-cs"/>
                        </a:rPr>
                        <a:t>2</a:t>
                      </a:r>
                      <a:r>
                        <a:rPr lang="zh-CN" altLang="en-US" sz="1600" b="0" kern="1200" dirty="0">
                          <a:solidFill>
                            <a:schemeClr val="tx1"/>
                          </a:solidFill>
                          <a:latin typeface="微软雅黑" panose="020B0503020204020204" pitchFamily="34" charset="-122"/>
                          <a:ea typeface="微软雅黑" panose="020B0503020204020204" pitchFamily="34" charset="-122"/>
                          <a:cs typeface="+mn-cs"/>
                        </a:rPr>
                        <a:t>年</a:t>
                      </a:r>
                    </a:p>
                  </a:txBody>
                  <a:tcPr anchor="ctr"/>
                </a:tc>
                <a:tc vMerge="1">
                  <a:txBody>
                    <a:bodyPr/>
                    <a:lstStyle/>
                    <a:p>
                      <a:endParaRPr lang="zh-CN"/>
                    </a:p>
                  </a:txBody>
                  <a:tcPr anchor="ctr"/>
                </a:tc>
              </a:tr>
              <a:tr h="486410">
                <a:tc>
                  <a:txBody>
                    <a:bodyPr/>
                    <a:lstStyle/>
                    <a:p>
                      <a:pPr marL="0" algn="ctr" defTabSz="914400" rtl="0" eaLnBrk="1" latinLnBrk="0" hangingPunct="1"/>
                      <a:r>
                        <a:rPr lang="zh-CN" altLang="en-US" sz="1600" b="0" kern="1200" dirty="0">
                          <a:solidFill>
                            <a:schemeClr val="tx1"/>
                          </a:solidFill>
                          <a:latin typeface="微软雅黑" panose="020B0503020204020204" pitchFamily="34" charset="-122"/>
                          <a:ea typeface="微软雅黑" panose="020B0503020204020204" pitchFamily="34" charset="-122"/>
                          <a:cs typeface="+mn-cs"/>
                        </a:rPr>
                        <a:t>土木与测绘工程系</a:t>
                      </a:r>
                    </a:p>
                  </a:txBody>
                  <a:tcPr anchor="ctr"/>
                </a:tc>
                <a:tc>
                  <a:txBody>
                    <a:bodyPr/>
                    <a:lstStyle/>
                    <a:p>
                      <a:pPr algn="ctr"/>
                      <a:r>
                        <a:rPr lang="zh-CN" altLang="en-US" sz="1600" b="0" kern="1200" dirty="0">
                          <a:solidFill>
                            <a:schemeClr val="tx1"/>
                          </a:solidFill>
                          <a:latin typeface="微软雅黑" panose="020B0503020204020204" pitchFamily="34" charset="-122"/>
                          <a:ea typeface="微软雅黑" panose="020B0503020204020204" pitchFamily="34" charset="-122"/>
                          <a:cs typeface="+mn-cs"/>
                        </a:rPr>
                        <a:t>工程造价</a:t>
                      </a:r>
                    </a:p>
                  </a:txBody>
                  <a:tcPr anchor="ctr"/>
                </a:tc>
                <a:tc>
                  <a:txBody>
                    <a:bodyPr/>
                    <a:lstStyle/>
                    <a:p>
                      <a:pPr algn="ctr"/>
                      <a:r>
                        <a:rPr lang="zh-CN" altLang="en-US" sz="1600" b="0" kern="1200" dirty="0">
                          <a:solidFill>
                            <a:schemeClr val="tx1"/>
                          </a:solidFill>
                          <a:latin typeface="微软雅黑" panose="020B0503020204020204" pitchFamily="34" charset="-122"/>
                          <a:ea typeface="微软雅黑" panose="020B0503020204020204" pitchFamily="34" charset="-122"/>
                          <a:cs typeface="+mn-cs"/>
                        </a:rPr>
                        <a:t>本科</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年</a:t>
                      </a:r>
                    </a:p>
                  </a:txBody>
                  <a:tcPr anchor="ctr"/>
                </a:tc>
                <a:tc vMerge="1">
                  <a:txBody>
                    <a:bodyPr/>
                    <a:lstStyle/>
                    <a:p>
                      <a:endParaRPr lang="zh-CN"/>
                    </a:p>
                  </a:txBody>
                  <a:tcPr anchor="ctr"/>
                </a:tc>
              </a:tr>
              <a:tr h="516412">
                <a:tc>
                  <a:txBody>
                    <a:bodyPr/>
                    <a:lstStyle/>
                    <a:p>
                      <a:pPr marL="0" algn="ctr" defTabSz="914400" rtl="0" eaLnBrk="1" latinLnBrk="0" hangingPunct="1"/>
                      <a:r>
                        <a:rPr lang="zh-CN" altLang="en-US" sz="1600" b="0" kern="1200" dirty="0">
                          <a:solidFill>
                            <a:schemeClr val="tx1"/>
                          </a:solidFill>
                          <a:latin typeface="微软雅黑" panose="020B0503020204020204" pitchFamily="34" charset="-122"/>
                          <a:ea typeface="微软雅黑" panose="020B0503020204020204" pitchFamily="34" charset="-122"/>
                          <a:cs typeface="+mn-cs"/>
                        </a:rPr>
                        <a:t>计算机应用系</a:t>
                      </a:r>
                    </a:p>
                  </a:txBody>
                  <a:tcPr anchor="ctr"/>
                </a:tc>
                <a:tc>
                  <a:txBody>
                    <a:bodyPr/>
                    <a:lstStyle/>
                    <a:p>
                      <a:pPr algn="ctr"/>
                      <a:r>
                        <a:rPr lang="zh-CN" altLang="en-US" sz="1600" b="0" kern="1200" dirty="0">
                          <a:solidFill>
                            <a:schemeClr val="tx1"/>
                          </a:solidFill>
                          <a:latin typeface="微软雅黑" panose="020B0503020204020204" pitchFamily="34" charset="-122"/>
                          <a:ea typeface="微软雅黑" panose="020B0503020204020204" pitchFamily="34" charset="-122"/>
                          <a:cs typeface="+mn-cs"/>
                        </a:rPr>
                        <a:t>计算机科学与技术</a:t>
                      </a:r>
                    </a:p>
                  </a:txBody>
                  <a:tcPr anchor="ctr"/>
                </a:tc>
                <a:tc>
                  <a:txBody>
                    <a:bodyPr/>
                    <a:lstStyle/>
                    <a:p>
                      <a:pPr algn="ctr"/>
                      <a:r>
                        <a:rPr lang="zh-CN" altLang="en-US" sz="1600" b="0" kern="1200" dirty="0">
                          <a:solidFill>
                            <a:schemeClr val="tx1"/>
                          </a:solidFill>
                          <a:latin typeface="微软雅黑" panose="020B0503020204020204" pitchFamily="34" charset="-122"/>
                          <a:ea typeface="微软雅黑" panose="020B0503020204020204" pitchFamily="34" charset="-122"/>
                          <a:cs typeface="+mn-cs"/>
                        </a:rPr>
                        <a:t>本科</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a:t>
                      </a:r>
                      <a:r>
                        <a:rPr kumimoji="0" lang="zh-CN" altLang="en-US" sz="16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年</a:t>
                      </a:r>
                    </a:p>
                  </a:txBody>
                  <a:tcPr anchor="ctr"/>
                </a:tc>
                <a:tc vMerge="1">
                  <a:txBody>
                    <a:bodyPr/>
                    <a:lstStyle/>
                    <a:p>
                      <a:endParaRPr lang="zh-CN"/>
                    </a:p>
                  </a:txBody>
                  <a:tcPr anchor="ctr"/>
                </a:tc>
              </a:tr>
            </a:tbl>
          </a:graphicData>
        </a:graphic>
      </p:graphicFrame>
      <p:sp>
        <p:nvSpPr>
          <p:cNvPr id="5" name="矩形 4"/>
          <p:cNvSpPr/>
          <p:nvPr/>
        </p:nvSpPr>
        <p:spPr>
          <a:xfrm>
            <a:off x="524782" y="3647513"/>
            <a:ext cx="7488918" cy="1168400"/>
          </a:xfrm>
          <a:prstGeom prst="rect">
            <a:avLst/>
          </a:prstGeom>
        </p:spPr>
        <p:txBody>
          <a:bodyPr wrap="square">
            <a:spAutoFit/>
          </a:bodyPr>
          <a:lstStyle/>
          <a:p>
            <a:r>
              <a:rPr lang="zh-CN" altLang="en-US" sz="1400" dirty="0">
                <a:latin typeface="微软雅黑" panose="020B0503020204020204" pitchFamily="34" charset="-122"/>
                <a:ea typeface="微软雅黑" panose="020B0503020204020204" pitchFamily="34" charset="-122"/>
              </a:rPr>
              <a:t>备注：</a:t>
            </a:r>
            <a:endParaRPr lang="en-US" altLang="zh-CN" sz="1400" dirty="0">
              <a:latin typeface="微软雅黑" panose="020B0503020204020204" pitchFamily="34" charset="-122"/>
              <a:ea typeface="微软雅黑" panose="020B0503020204020204" pitchFamily="34" charset="-122"/>
            </a:endParaRPr>
          </a:p>
          <a:p>
            <a:r>
              <a:rPr lang="en-US" altLang="zh-CN" sz="1400" dirty="0" smtClean="0">
                <a:latin typeface="微软雅黑" panose="020B0503020204020204" pitchFamily="34" charset="-122"/>
                <a:ea typeface="微软雅黑" panose="020B0503020204020204" pitchFamily="34" charset="-122"/>
              </a:rPr>
              <a:t>1.   </a:t>
            </a:r>
            <a:r>
              <a:rPr lang="zh-CN" altLang="en-US" sz="1400" dirty="0">
                <a:latin typeface="微软雅黑" panose="020B0503020204020204" pitchFamily="34" charset="-122"/>
                <a:ea typeface="微软雅黑" panose="020B0503020204020204" pitchFamily="34" charset="-122"/>
              </a:rPr>
              <a:t>学费按照（桂价费字</a:t>
            </a:r>
            <a:r>
              <a:rPr lang="en-US" altLang="zh-CN" sz="1400" dirty="0">
                <a:latin typeface="微软雅黑" panose="020B0503020204020204" pitchFamily="34" charset="-122"/>
                <a:ea typeface="微软雅黑" panose="020B0503020204020204" pitchFamily="34" charset="-122"/>
              </a:rPr>
              <a:t>〔2011〕37</a:t>
            </a:r>
            <a:r>
              <a:rPr lang="zh-CN" altLang="en-US" sz="1400" dirty="0">
                <a:latin typeface="微软雅黑" panose="020B0503020204020204" pitchFamily="34" charset="-122"/>
                <a:ea typeface="微软雅黑" panose="020B0503020204020204" pitchFamily="34" charset="-122"/>
              </a:rPr>
              <a:t>号）执行</a:t>
            </a:r>
            <a:r>
              <a:rPr lang="zh-CN" altLang="en-US" sz="1400" dirty="0" smtClean="0">
                <a:latin typeface="微软雅黑" panose="020B0503020204020204" pitchFamily="34" charset="-122"/>
                <a:ea typeface="微软雅黑" panose="020B0503020204020204" pitchFamily="34" charset="-122"/>
              </a:rPr>
              <a:t>。分校自考收费标准：理</a:t>
            </a:r>
            <a:r>
              <a:rPr lang="zh-CN" altLang="en-US" sz="1400" dirty="0">
                <a:latin typeface="微软雅黑" panose="020B0503020204020204" pitchFamily="34" charset="-122"/>
                <a:ea typeface="微软雅黑" panose="020B0503020204020204" pitchFamily="34" charset="-122"/>
              </a:rPr>
              <a:t>工类</a:t>
            </a:r>
            <a:r>
              <a:rPr lang="en-US" altLang="zh-CN" sz="1400" dirty="0">
                <a:latin typeface="微软雅黑" panose="020B0503020204020204" pitchFamily="34" charset="-122"/>
                <a:ea typeface="微软雅黑" panose="020B0503020204020204" pitchFamily="34" charset="-122"/>
              </a:rPr>
              <a:t>2275</a:t>
            </a:r>
            <a:r>
              <a:rPr lang="zh-CN" altLang="en-US" sz="1400" dirty="0">
                <a:latin typeface="微软雅黑" panose="020B0503020204020204" pitchFamily="34" charset="-122"/>
                <a:ea typeface="微软雅黑" panose="020B0503020204020204" pitchFamily="34" charset="-122"/>
              </a:rPr>
              <a:t>元</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生</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年；文史、财经类</a:t>
            </a:r>
            <a:r>
              <a:rPr lang="en-US" altLang="zh-CN" sz="1400" dirty="0">
                <a:latin typeface="微软雅黑" panose="020B0503020204020204" pitchFamily="34" charset="-122"/>
                <a:ea typeface="微软雅黑" panose="020B0503020204020204" pitchFamily="34" charset="-122"/>
              </a:rPr>
              <a:t>2475</a:t>
            </a:r>
            <a:r>
              <a:rPr lang="zh-CN" altLang="en-US" sz="1400" dirty="0">
                <a:latin typeface="微软雅黑" panose="020B0503020204020204" pitchFamily="34" charset="-122"/>
                <a:ea typeface="微软雅黑" panose="020B0503020204020204" pitchFamily="34" charset="-122"/>
              </a:rPr>
              <a:t>元</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生</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年。学制为</a:t>
            </a:r>
            <a:r>
              <a:rPr lang="en-US" altLang="zh-CN" sz="1400" dirty="0">
                <a:latin typeface="微软雅黑" panose="020B0503020204020204" pitchFamily="34" charset="-122"/>
                <a:ea typeface="微软雅黑" panose="020B0503020204020204" pitchFamily="34" charset="-122"/>
              </a:rPr>
              <a:t>2</a:t>
            </a:r>
            <a:r>
              <a:rPr lang="zh-CN" altLang="en-US" sz="1400" dirty="0">
                <a:latin typeface="微软雅黑" panose="020B0503020204020204" pitchFamily="34" charset="-122"/>
                <a:ea typeface="微软雅黑" panose="020B0503020204020204" pitchFamily="34" charset="-122"/>
              </a:rPr>
              <a:t>年</a:t>
            </a:r>
            <a:endParaRPr lang="en-US" altLang="zh-CN" sz="1400" dirty="0" smtClean="0">
              <a:latin typeface="微软雅黑" panose="020B0503020204020204" pitchFamily="34" charset="-122"/>
              <a:ea typeface="微软雅黑" panose="020B0503020204020204" pitchFamily="34" charset="-122"/>
            </a:endParaRPr>
          </a:p>
          <a:p>
            <a:endParaRPr lang="zh-CN" altLang="en-US" sz="1400" dirty="0">
              <a:latin typeface="微软雅黑" panose="020B0503020204020204" pitchFamily="34" charset="-122"/>
              <a:ea typeface="微软雅黑" panose="020B0503020204020204" pitchFamily="34" charset="-122"/>
            </a:endParaRPr>
          </a:p>
          <a:p>
            <a:r>
              <a:rPr lang="en-US" altLang="zh-CN" sz="1400" dirty="0" smtClean="0">
                <a:latin typeface="微软雅黑" panose="020B0503020204020204" pitchFamily="34" charset="-122"/>
                <a:ea typeface="微软雅黑" panose="020B0503020204020204" pitchFamily="34" charset="-122"/>
              </a:rPr>
              <a:t>2.   </a:t>
            </a:r>
            <a:r>
              <a:rPr lang="zh-CN" altLang="en-US" sz="1400" dirty="0">
                <a:latin typeface="微软雅黑" panose="020B0503020204020204" pitchFamily="34" charset="-122"/>
                <a:ea typeface="微软雅黑" panose="020B0503020204020204" pitchFamily="34" charset="-122"/>
              </a:rPr>
              <a:t>自考报名考试费</a:t>
            </a:r>
            <a:r>
              <a:rPr lang="en-US" altLang="zh-CN" sz="1400" dirty="0">
                <a:latin typeface="微软雅黑" panose="020B0503020204020204" pitchFamily="34" charset="-122"/>
                <a:ea typeface="微软雅黑" panose="020B0503020204020204" pitchFamily="34" charset="-122"/>
              </a:rPr>
              <a:t>40</a:t>
            </a:r>
            <a:r>
              <a:rPr lang="zh-CN" altLang="en-US" sz="1400" dirty="0">
                <a:latin typeface="微软雅黑" panose="020B0503020204020204" pitchFamily="34" charset="-122"/>
                <a:ea typeface="微软雅黑" panose="020B0503020204020204" pitchFamily="34" charset="-122"/>
              </a:rPr>
              <a:t>元</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科次（按桂价费</a:t>
            </a:r>
            <a:r>
              <a:rPr lang="en-US" altLang="zh-CN" sz="1400" dirty="0">
                <a:latin typeface="微软雅黑" panose="020B0503020204020204" pitchFamily="34" charset="-122"/>
                <a:ea typeface="微软雅黑" panose="020B0503020204020204" pitchFamily="34" charset="-122"/>
              </a:rPr>
              <a:t>〔2009〕212</a:t>
            </a:r>
            <a:r>
              <a:rPr lang="zh-CN" altLang="en-US" sz="1400" dirty="0">
                <a:latin typeface="微软雅黑" panose="020B0503020204020204" pitchFamily="34" charset="-122"/>
                <a:ea typeface="微软雅黑" panose="020B0503020204020204" pitchFamily="34" charset="-122"/>
              </a:rPr>
              <a:t>号执行）。</a:t>
            </a:r>
            <a:endParaRPr lang="en-US" altLang="zh-CN" sz="1400" dirty="0">
              <a:latin typeface="微软雅黑" panose="020B0503020204020204" pitchFamily="34" charset="-122"/>
              <a:ea typeface="微软雅黑" panose="020B0503020204020204" pitchFamily="34" charset="-122"/>
            </a:endParaRPr>
          </a:p>
        </p:txBody>
      </p:sp>
      <p:sp>
        <p:nvSpPr>
          <p:cNvPr id="2" name="文本框 1"/>
          <p:cNvSpPr txBox="1"/>
          <p:nvPr/>
        </p:nvSpPr>
        <p:spPr>
          <a:xfrm>
            <a:off x="6213475" y="289560"/>
            <a:ext cx="2536825" cy="368300"/>
          </a:xfrm>
          <a:prstGeom prst="rect">
            <a:avLst/>
          </a:prstGeom>
          <a:noFill/>
        </p:spPr>
        <p:txBody>
          <a:bodyPr wrap="square" rtlCol="0">
            <a:spAutoFit/>
            <a:scene3d>
              <a:camera prst="orthographicFront"/>
              <a:lightRig rig="threePt" dir="t"/>
            </a:scene3d>
          </a:bodyPr>
          <a:lstStyle/>
          <a:p>
            <a:r>
              <a:rPr lang="zh-CN" altLang="en-US">
                <a:solidFill>
                  <a:schemeClr val="accent1"/>
                </a:solidFill>
                <a:effectLst>
                  <a:outerShdw blurRad="38100" dist="25400" dir="5400000" algn="ctr" rotWithShape="0">
                    <a:srgbClr val="6E747A">
                      <a:alpha val="43000"/>
                    </a:srgbClr>
                  </a:outerShdw>
                </a:effectLst>
                <a:latin typeface="华文行楷" panose="02010800040101010101" charset="-122"/>
                <a:ea typeface="华文行楷" panose="02010800040101010101" charset="-122"/>
                <a:cs typeface="华文行楷" panose="02010800040101010101" charset="-122"/>
              </a:rPr>
              <a:t>厚德笃学  惟实励新</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300"/>
                                        <p:tgtEl>
                                          <p:spTgt spid="2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300"/>
                                        <p:tgtEl>
                                          <p:spTgt spid="25"/>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p:tgtEl>
                                          <p:spTgt spid="26"/>
                                        </p:tgtEl>
                                        <p:attrNameLst>
                                          <p:attrName>ppt_x</p:attrName>
                                        </p:attrNameLst>
                                      </p:cBhvr>
                                      <p:tavLst>
                                        <p:tav tm="0">
                                          <p:val>
                                            <p:strVal val="#ppt_x-#ppt_w*1.125000"/>
                                          </p:val>
                                        </p:tav>
                                        <p:tav tm="100000">
                                          <p:val>
                                            <p:strVal val="#ppt_x"/>
                                          </p:val>
                                        </p:tav>
                                      </p:tavLst>
                                    </p:anim>
                                    <p:animEffect transition="in" filter="wipe(right)">
                                      <p:cBhvr>
                                        <p:cTn id="16" dur="500"/>
                                        <p:tgtEl>
                                          <p:spTgt spid="26"/>
                                        </p:tgtEl>
                                      </p:cBhvr>
                                    </p:animEffect>
                                  </p:childTnLst>
                                </p:cTn>
                              </p:par>
                            </p:childTnLst>
                          </p:cTn>
                        </p:par>
                        <p:par>
                          <p:cTn id="17" fill="hold">
                            <p:stCondLst>
                              <p:cond delay="1500"/>
                            </p:stCondLst>
                            <p:childTnLst>
                              <p:par>
                                <p:cTn id="18" presetID="16" presetClass="entr" presetSubtype="21"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4" descr="F:\0PPT素材\背景及图片\白麻子.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直接连接符 23"/>
          <p:cNvCxnSpPr/>
          <p:nvPr/>
        </p:nvCxnSpPr>
        <p:spPr>
          <a:xfrm>
            <a:off x="515257" y="624114"/>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24275" y="232543"/>
            <a:ext cx="4608954" cy="400110"/>
          </a:xfrm>
          <a:prstGeom prst="rect">
            <a:avLst/>
          </a:prstGeom>
          <a:noFill/>
        </p:spPr>
        <p:txBody>
          <a:bodyPr wrap="none" rtlCol="0">
            <a:spAutoFit/>
          </a:bodyPr>
          <a:lstStyle/>
          <a:p>
            <a:pPr lvl="0"/>
            <a:r>
              <a:rPr lang="zh-CN" altLang="en-US" sz="2000" b="1" spc="300" dirty="0">
                <a:solidFill>
                  <a:srgbClr val="1A3F6C"/>
                </a:solidFill>
                <a:latin typeface="微软雅黑" panose="020B0503020204020204" pitchFamily="34" charset="-122"/>
                <a:ea typeface="微软雅黑" panose="020B0503020204020204" pitchFamily="34" charset="-122"/>
              </a:rPr>
              <a:t>专科起点学生提升学历的几种途径</a:t>
            </a:r>
          </a:p>
        </p:txBody>
      </p:sp>
      <p:sp>
        <p:nvSpPr>
          <p:cNvPr id="110" name="TextBox 109"/>
          <p:cNvSpPr txBox="1"/>
          <p:nvPr/>
        </p:nvSpPr>
        <p:spPr>
          <a:xfrm>
            <a:off x="10609990" y="6382589"/>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延时符</a:t>
            </a:r>
          </a:p>
        </p:txBody>
      </p:sp>
      <p:sp>
        <p:nvSpPr>
          <p:cNvPr id="37" name="空心弧 36"/>
          <p:cNvSpPr/>
          <p:nvPr/>
        </p:nvSpPr>
        <p:spPr>
          <a:xfrm rot="5400000">
            <a:off x="386026" y="1406854"/>
            <a:ext cx="3142978" cy="2924714"/>
          </a:xfrm>
          <a:prstGeom prst="blockArc">
            <a:avLst>
              <a:gd name="adj1" fmla="val 10897210"/>
              <a:gd name="adj2" fmla="val 6953"/>
              <a:gd name="adj3" fmla="val 1246"/>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9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cxnSp>
        <p:nvCxnSpPr>
          <p:cNvPr id="38" name="直接连接符 37"/>
          <p:cNvCxnSpPr/>
          <p:nvPr/>
        </p:nvCxnSpPr>
        <p:spPr bwMode="auto">
          <a:xfrm>
            <a:off x="2566927" y="1422412"/>
            <a:ext cx="1441450"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bwMode="auto">
          <a:xfrm>
            <a:off x="2633625" y="4241926"/>
            <a:ext cx="1439863"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bwMode="auto">
          <a:xfrm>
            <a:off x="3605212" y="2768915"/>
            <a:ext cx="1440700" cy="0"/>
          </a:xfrm>
          <a:prstGeom prst="line">
            <a:avLst/>
          </a:prstGeom>
          <a:ln w="12700">
            <a:solidFill>
              <a:srgbClr val="9DA8B1"/>
            </a:solidFill>
          </a:ln>
        </p:spPr>
        <p:style>
          <a:lnRef idx="1">
            <a:schemeClr val="accent1"/>
          </a:lnRef>
          <a:fillRef idx="0">
            <a:schemeClr val="accent1"/>
          </a:fillRef>
          <a:effectRef idx="0">
            <a:schemeClr val="accent1"/>
          </a:effectRef>
          <a:fontRef idx="minor">
            <a:schemeClr val="tx1"/>
          </a:fontRef>
        </p:style>
      </p:cxnSp>
      <p:sp>
        <p:nvSpPr>
          <p:cNvPr id="42" name="矩形 41"/>
          <p:cNvSpPr/>
          <p:nvPr/>
        </p:nvSpPr>
        <p:spPr>
          <a:xfrm>
            <a:off x="4748733" y="956437"/>
            <a:ext cx="1338810" cy="323157"/>
          </a:xfrm>
          <a:prstGeom prst="rect">
            <a:avLst/>
          </a:prstGeom>
        </p:spPr>
        <p:txBody>
          <a:bodyPr wrap="none" lIns="91431" tIns="45716" rIns="91431" bIns="45716">
            <a:spAutoFit/>
          </a:bodyPr>
          <a:lstStyle/>
          <a:p>
            <a:pPr lvl="0"/>
            <a:r>
              <a:rPr lang="zh-CN" altLang="en-US" sz="1500" b="1" dirty="0">
                <a:solidFill>
                  <a:prstClr val="black"/>
                </a:solidFill>
                <a:latin typeface="微软雅黑" panose="020B0503020204020204" pitchFamily="34" charset="-122"/>
                <a:ea typeface="微软雅黑" panose="020B0503020204020204" pitchFamily="34" charset="-122"/>
              </a:rPr>
              <a:t>全日制专升本</a:t>
            </a:r>
          </a:p>
        </p:txBody>
      </p:sp>
      <p:sp>
        <p:nvSpPr>
          <p:cNvPr id="43" name="矩形 47"/>
          <p:cNvSpPr>
            <a:spLocks noChangeArrowheads="1"/>
          </p:cNvSpPr>
          <p:nvPr/>
        </p:nvSpPr>
        <p:spPr bwMode="auto">
          <a:xfrm>
            <a:off x="4733290" y="1245870"/>
            <a:ext cx="3056255" cy="705485"/>
          </a:xfrm>
          <a:prstGeom prst="rect">
            <a:avLst/>
          </a:prstGeom>
          <a:noFill/>
          <a:ln>
            <a:noFill/>
          </a:ln>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lvl="0">
              <a:lnSpc>
                <a:spcPct val="120000"/>
              </a:lnSpc>
              <a:buNone/>
            </a:pPr>
            <a:r>
              <a:rPr lang="en-US" altLang="zh-CN" sz="1000" dirty="0">
                <a:solidFill>
                  <a:prstClr val="black"/>
                </a:solidFill>
              </a:rPr>
              <a:t>1</a:t>
            </a:r>
            <a:r>
              <a:rPr lang="zh-CN" altLang="en-US" sz="1000" dirty="0">
                <a:solidFill>
                  <a:prstClr val="black"/>
                </a:solidFill>
              </a:rPr>
              <a:t>、政策每年都有变化</a:t>
            </a:r>
            <a:r>
              <a:rPr lang="en-US" altLang="zh-CN" sz="1000" dirty="0">
                <a:solidFill>
                  <a:prstClr val="black"/>
                </a:solidFill>
              </a:rPr>
              <a:t>，</a:t>
            </a:r>
            <a:r>
              <a:rPr lang="zh-CN" altLang="en-US" sz="1000" dirty="0">
                <a:solidFill>
                  <a:prstClr val="black"/>
                </a:solidFill>
              </a:rPr>
              <a:t>受升本比率限制；</a:t>
            </a:r>
            <a:endParaRPr lang="en-US" altLang="zh-CN" sz="1000" dirty="0">
              <a:solidFill>
                <a:prstClr val="black"/>
              </a:solidFill>
            </a:endParaRPr>
          </a:p>
          <a:p>
            <a:pPr lvl="0">
              <a:lnSpc>
                <a:spcPct val="120000"/>
              </a:lnSpc>
              <a:buNone/>
            </a:pPr>
            <a:r>
              <a:rPr lang="en-US" altLang="zh-CN" sz="1000" dirty="0">
                <a:solidFill>
                  <a:prstClr val="black"/>
                </a:solidFill>
              </a:rPr>
              <a:t>2</a:t>
            </a:r>
            <a:r>
              <a:rPr lang="zh-CN" altLang="en-US" sz="1000" dirty="0">
                <a:solidFill>
                  <a:prstClr val="black"/>
                </a:solidFill>
              </a:rPr>
              <a:t>、录取率很低，竞争十分激烈；</a:t>
            </a:r>
          </a:p>
          <a:p>
            <a:pPr lvl="0">
              <a:lnSpc>
                <a:spcPct val="120000"/>
              </a:lnSpc>
              <a:buNone/>
            </a:pPr>
            <a:r>
              <a:rPr lang="en-US" altLang="zh-CN" sz="1000" dirty="0">
                <a:solidFill>
                  <a:prstClr val="black"/>
                </a:solidFill>
              </a:rPr>
              <a:t>3</a:t>
            </a:r>
            <a:r>
              <a:rPr lang="zh-CN" altLang="en-US" sz="1000" dirty="0">
                <a:solidFill>
                  <a:prstClr val="black"/>
                </a:solidFill>
              </a:rPr>
              <a:t>、升学后还要多花</a:t>
            </a:r>
            <a:r>
              <a:rPr lang="en-US" altLang="zh-CN" sz="1000" dirty="0">
                <a:solidFill>
                  <a:prstClr val="black"/>
                </a:solidFill>
              </a:rPr>
              <a:t>2</a:t>
            </a:r>
            <a:r>
              <a:rPr lang="zh-CN" altLang="en-US" sz="1000" dirty="0">
                <a:solidFill>
                  <a:prstClr val="black"/>
                </a:solidFill>
              </a:rPr>
              <a:t>年时间攻读。</a:t>
            </a:r>
          </a:p>
        </p:txBody>
      </p:sp>
      <p:sp>
        <p:nvSpPr>
          <p:cNvPr id="47" name="椭圆 46"/>
          <p:cNvSpPr/>
          <p:nvPr/>
        </p:nvSpPr>
        <p:spPr>
          <a:xfrm>
            <a:off x="2339752" y="1275606"/>
            <a:ext cx="373310" cy="373310"/>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1</a:t>
            </a: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48" name="椭圆 47"/>
          <p:cNvSpPr/>
          <p:nvPr/>
        </p:nvSpPr>
        <p:spPr>
          <a:xfrm>
            <a:off x="3230679" y="2571750"/>
            <a:ext cx="373310" cy="373310"/>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2</a:t>
            </a: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49" name="椭圆 48"/>
          <p:cNvSpPr/>
          <p:nvPr/>
        </p:nvSpPr>
        <p:spPr>
          <a:xfrm>
            <a:off x="2446970" y="4032254"/>
            <a:ext cx="373310" cy="373310"/>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3</a:t>
            </a: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nvGrpSpPr>
          <p:cNvPr id="51" name="组合 50"/>
          <p:cNvGrpSpPr/>
          <p:nvPr/>
        </p:nvGrpSpPr>
        <p:grpSpPr>
          <a:xfrm>
            <a:off x="3765465" y="953437"/>
            <a:ext cx="858956" cy="858956"/>
            <a:chOff x="3989630" y="984316"/>
            <a:chExt cx="858956" cy="858956"/>
          </a:xfrm>
        </p:grpSpPr>
        <p:grpSp>
          <p:nvGrpSpPr>
            <p:cNvPr id="52" name="组合 51"/>
            <p:cNvGrpSpPr/>
            <p:nvPr/>
          </p:nvGrpSpPr>
          <p:grpSpPr>
            <a:xfrm>
              <a:off x="3989630" y="984316"/>
              <a:ext cx="858956" cy="858956"/>
              <a:chOff x="304800" y="673100"/>
              <a:chExt cx="4000500" cy="4000500"/>
            </a:xfrm>
            <a:effectLst>
              <a:outerShdw blurRad="444500" dist="254000" dir="8100000" algn="tr" rotWithShape="0">
                <a:prstClr val="black">
                  <a:alpha val="50000"/>
                </a:prstClr>
              </a:outerShdw>
            </a:effectLst>
          </p:grpSpPr>
          <p:sp>
            <p:nvSpPr>
              <p:cNvPr id="56" name="同心圆 5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7" name="椭圆 56"/>
              <p:cNvSpPr/>
              <p:nvPr/>
            </p:nvSpPr>
            <p:spPr>
              <a:xfrm>
                <a:off x="392112" y="760412"/>
                <a:ext cx="3825876" cy="3825876"/>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3" name="组合 54"/>
            <p:cNvGrpSpPr>
              <a:grpSpLocks noChangeAspect="1"/>
            </p:cNvGrpSpPr>
            <p:nvPr/>
          </p:nvGrpSpPr>
          <p:grpSpPr bwMode="auto">
            <a:xfrm>
              <a:off x="4230408" y="1145672"/>
              <a:ext cx="389996" cy="469761"/>
              <a:chOff x="3452849" y="2667442"/>
              <a:chExt cx="239345" cy="288604"/>
            </a:xfrm>
          </p:grpSpPr>
          <p:sp>
            <p:nvSpPr>
              <p:cNvPr id="54" name="Freeform 846"/>
              <p:cNvSpPr/>
              <p:nvPr/>
            </p:nvSpPr>
            <p:spPr bwMode="auto">
              <a:xfrm>
                <a:off x="3452849" y="2721892"/>
                <a:ext cx="239345" cy="234154"/>
              </a:xfrm>
              <a:custGeom>
                <a:avLst/>
                <a:gdLst>
                  <a:gd name="T0" fmla="*/ 29 w 48"/>
                  <a:gd name="T1" fmla="*/ 0 h 47"/>
                  <a:gd name="T2" fmla="*/ 29 w 48"/>
                  <a:gd name="T3" fmla="*/ 7 h 47"/>
                  <a:gd name="T4" fmla="*/ 41 w 48"/>
                  <a:gd name="T5" fmla="*/ 23 h 47"/>
                  <a:gd name="T6" fmla="*/ 24 w 48"/>
                  <a:gd name="T7" fmla="*/ 41 h 47"/>
                  <a:gd name="T8" fmla="*/ 6 w 48"/>
                  <a:gd name="T9" fmla="*/ 23 h 47"/>
                  <a:gd name="T10" fmla="*/ 18 w 48"/>
                  <a:gd name="T11" fmla="*/ 7 h 47"/>
                  <a:gd name="T12" fmla="*/ 18 w 48"/>
                  <a:gd name="T13" fmla="*/ 0 h 47"/>
                  <a:gd name="T14" fmla="*/ 0 w 48"/>
                  <a:gd name="T15" fmla="*/ 23 h 47"/>
                  <a:gd name="T16" fmla="*/ 24 w 48"/>
                  <a:gd name="T17" fmla="*/ 47 h 47"/>
                  <a:gd name="T18" fmla="*/ 48 w 48"/>
                  <a:gd name="T19" fmla="*/ 23 h 47"/>
                  <a:gd name="T20" fmla="*/ 29 w 48"/>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7">
                    <a:moveTo>
                      <a:pt x="29" y="0"/>
                    </a:moveTo>
                    <a:cubicBezTo>
                      <a:pt x="29" y="7"/>
                      <a:pt x="29" y="7"/>
                      <a:pt x="29" y="7"/>
                    </a:cubicBezTo>
                    <a:cubicBezTo>
                      <a:pt x="36" y="9"/>
                      <a:pt x="41" y="16"/>
                      <a:pt x="41" y="23"/>
                    </a:cubicBezTo>
                    <a:cubicBezTo>
                      <a:pt x="41" y="33"/>
                      <a:pt x="33" y="41"/>
                      <a:pt x="24" y="41"/>
                    </a:cubicBezTo>
                    <a:cubicBezTo>
                      <a:pt x="14" y="41"/>
                      <a:pt x="6" y="33"/>
                      <a:pt x="6" y="23"/>
                    </a:cubicBezTo>
                    <a:cubicBezTo>
                      <a:pt x="6" y="16"/>
                      <a:pt x="11" y="9"/>
                      <a:pt x="18" y="7"/>
                    </a:cubicBezTo>
                    <a:cubicBezTo>
                      <a:pt x="18" y="0"/>
                      <a:pt x="18" y="0"/>
                      <a:pt x="18" y="0"/>
                    </a:cubicBezTo>
                    <a:cubicBezTo>
                      <a:pt x="7" y="2"/>
                      <a:pt x="0" y="12"/>
                      <a:pt x="0" y="23"/>
                    </a:cubicBezTo>
                    <a:cubicBezTo>
                      <a:pt x="0" y="37"/>
                      <a:pt x="10" y="47"/>
                      <a:pt x="24" y="47"/>
                    </a:cubicBezTo>
                    <a:cubicBezTo>
                      <a:pt x="37" y="47"/>
                      <a:pt x="48" y="37"/>
                      <a:pt x="48" y="23"/>
                    </a:cubicBezTo>
                    <a:cubicBezTo>
                      <a:pt x="48" y="12"/>
                      <a:pt x="40" y="2"/>
                      <a:pt x="29" y="0"/>
                    </a:cubicBezTo>
                    <a:close/>
                  </a:path>
                </a:pathLst>
              </a:custGeom>
              <a:solidFill>
                <a:srgbClr val="C00000"/>
              </a:solidFill>
              <a:ln>
                <a:noFill/>
              </a:ln>
            </p:spPr>
            <p:txBody>
              <a:bodyPr lIns="121920" tIns="60960" rIns="121920" bIns="60960"/>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9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5" name="Freeform 847"/>
              <p:cNvSpPr/>
              <p:nvPr/>
            </p:nvSpPr>
            <p:spPr bwMode="auto">
              <a:xfrm>
                <a:off x="3547138" y="2667442"/>
                <a:ext cx="44424" cy="138859"/>
              </a:xfrm>
              <a:custGeom>
                <a:avLst/>
                <a:gdLst>
                  <a:gd name="T0" fmla="*/ 7 w 9"/>
                  <a:gd name="T1" fmla="*/ 0 h 28"/>
                  <a:gd name="T2" fmla="*/ 2 w 9"/>
                  <a:gd name="T3" fmla="*/ 0 h 28"/>
                  <a:gd name="T4" fmla="*/ 0 w 9"/>
                  <a:gd name="T5" fmla="*/ 2 h 28"/>
                  <a:gd name="T6" fmla="*/ 0 w 9"/>
                  <a:gd name="T7" fmla="*/ 10 h 28"/>
                  <a:gd name="T8" fmla="*/ 0 w 9"/>
                  <a:gd name="T9" fmla="*/ 16 h 28"/>
                  <a:gd name="T10" fmla="*/ 0 w 9"/>
                  <a:gd name="T11" fmla="*/ 26 h 28"/>
                  <a:gd name="T12" fmla="*/ 2 w 9"/>
                  <a:gd name="T13" fmla="*/ 28 h 28"/>
                  <a:gd name="T14" fmla="*/ 7 w 9"/>
                  <a:gd name="T15" fmla="*/ 28 h 28"/>
                  <a:gd name="T16" fmla="*/ 9 w 9"/>
                  <a:gd name="T17" fmla="*/ 26 h 28"/>
                  <a:gd name="T18" fmla="*/ 9 w 9"/>
                  <a:gd name="T19" fmla="*/ 16 h 28"/>
                  <a:gd name="T20" fmla="*/ 9 w 9"/>
                  <a:gd name="T21" fmla="*/ 10 h 28"/>
                  <a:gd name="T22" fmla="*/ 9 w 9"/>
                  <a:gd name="T23" fmla="*/ 2 h 28"/>
                  <a:gd name="T24" fmla="*/ 7 w 9"/>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28">
                    <a:moveTo>
                      <a:pt x="7" y="0"/>
                    </a:moveTo>
                    <a:cubicBezTo>
                      <a:pt x="2" y="0"/>
                      <a:pt x="2" y="0"/>
                      <a:pt x="2" y="0"/>
                    </a:cubicBezTo>
                    <a:cubicBezTo>
                      <a:pt x="1" y="0"/>
                      <a:pt x="0" y="1"/>
                      <a:pt x="0" y="2"/>
                    </a:cubicBezTo>
                    <a:cubicBezTo>
                      <a:pt x="0" y="10"/>
                      <a:pt x="0" y="10"/>
                      <a:pt x="0" y="10"/>
                    </a:cubicBezTo>
                    <a:cubicBezTo>
                      <a:pt x="0" y="16"/>
                      <a:pt x="0" y="16"/>
                      <a:pt x="0" y="16"/>
                    </a:cubicBezTo>
                    <a:cubicBezTo>
                      <a:pt x="0" y="26"/>
                      <a:pt x="0" y="26"/>
                      <a:pt x="0" y="26"/>
                    </a:cubicBezTo>
                    <a:cubicBezTo>
                      <a:pt x="0" y="27"/>
                      <a:pt x="1" y="28"/>
                      <a:pt x="2" y="28"/>
                    </a:cubicBezTo>
                    <a:cubicBezTo>
                      <a:pt x="7" y="28"/>
                      <a:pt x="7" y="28"/>
                      <a:pt x="7" y="28"/>
                    </a:cubicBezTo>
                    <a:cubicBezTo>
                      <a:pt x="8" y="28"/>
                      <a:pt x="9" y="27"/>
                      <a:pt x="9" y="26"/>
                    </a:cubicBezTo>
                    <a:cubicBezTo>
                      <a:pt x="9" y="16"/>
                      <a:pt x="9" y="16"/>
                      <a:pt x="9" y="16"/>
                    </a:cubicBezTo>
                    <a:cubicBezTo>
                      <a:pt x="9" y="10"/>
                      <a:pt x="9" y="10"/>
                      <a:pt x="9" y="10"/>
                    </a:cubicBezTo>
                    <a:cubicBezTo>
                      <a:pt x="9" y="2"/>
                      <a:pt x="9" y="2"/>
                      <a:pt x="9" y="2"/>
                    </a:cubicBezTo>
                    <a:cubicBezTo>
                      <a:pt x="9" y="1"/>
                      <a:pt x="8" y="0"/>
                      <a:pt x="7" y="0"/>
                    </a:cubicBezTo>
                    <a:close/>
                  </a:path>
                </a:pathLst>
              </a:custGeom>
              <a:solidFill>
                <a:srgbClr val="C00000"/>
              </a:solidFill>
              <a:ln>
                <a:noFill/>
              </a:ln>
            </p:spPr>
            <p:txBody>
              <a:bodyPr lIns="121920" tIns="60960" rIns="121920" bIns="60960"/>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9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58" name="组合 57"/>
          <p:cNvGrpSpPr/>
          <p:nvPr/>
        </p:nvGrpSpPr>
        <p:grpSpPr>
          <a:xfrm>
            <a:off x="3989542" y="3789298"/>
            <a:ext cx="858956" cy="858956"/>
            <a:chOff x="4684712" y="1948340"/>
            <a:chExt cx="858956" cy="858956"/>
          </a:xfrm>
        </p:grpSpPr>
        <p:grpSp>
          <p:nvGrpSpPr>
            <p:cNvPr id="59" name="组合 58"/>
            <p:cNvGrpSpPr/>
            <p:nvPr/>
          </p:nvGrpSpPr>
          <p:grpSpPr>
            <a:xfrm>
              <a:off x="4684712" y="1948340"/>
              <a:ext cx="858956" cy="858956"/>
              <a:chOff x="304800" y="673100"/>
              <a:chExt cx="4000500" cy="4000500"/>
            </a:xfrm>
            <a:effectLst>
              <a:outerShdw blurRad="444500" dist="254000" dir="8100000" algn="tr" rotWithShape="0">
                <a:prstClr val="black">
                  <a:alpha val="50000"/>
                </a:prstClr>
              </a:outerShdw>
            </a:effectLst>
          </p:grpSpPr>
          <p:sp>
            <p:nvSpPr>
              <p:cNvPr id="61" name="同心圆 6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2" name="椭圆 61"/>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60" name="Freeform 168"/>
            <p:cNvSpPr>
              <a:spLocks noChangeAspect="1" noEditPoints="1"/>
            </p:cNvSpPr>
            <p:nvPr/>
          </p:nvSpPr>
          <p:spPr bwMode="auto">
            <a:xfrm>
              <a:off x="4918327" y="2222412"/>
              <a:ext cx="425533" cy="364326"/>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rgbClr val="C00000"/>
            </a:solidFill>
            <a:ln>
              <a:noFill/>
            </a:ln>
          </p:spPr>
          <p:txBody>
            <a:bodyPr lIns="121920" tIns="60960" rIns="121920" bIns="60960"/>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9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grpSp>
        <p:nvGrpSpPr>
          <p:cNvPr id="63" name="组合 62"/>
          <p:cNvGrpSpPr/>
          <p:nvPr/>
        </p:nvGrpSpPr>
        <p:grpSpPr>
          <a:xfrm>
            <a:off x="4555189" y="2339360"/>
            <a:ext cx="858956" cy="858956"/>
            <a:chOff x="4716016" y="2993953"/>
            <a:chExt cx="858956" cy="858956"/>
          </a:xfrm>
        </p:grpSpPr>
        <p:grpSp>
          <p:nvGrpSpPr>
            <p:cNvPr id="64" name="组合 63"/>
            <p:cNvGrpSpPr/>
            <p:nvPr/>
          </p:nvGrpSpPr>
          <p:grpSpPr>
            <a:xfrm>
              <a:off x="4716016" y="2993953"/>
              <a:ext cx="858956" cy="858956"/>
              <a:chOff x="304800" y="673100"/>
              <a:chExt cx="4000500" cy="4000500"/>
            </a:xfrm>
            <a:effectLst>
              <a:outerShdw blurRad="444500" dist="2540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7" name="椭圆 6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65" name="Freeform 203"/>
            <p:cNvSpPr>
              <a:spLocks noChangeAspect="1" noEditPoints="1"/>
            </p:cNvSpPr>
            <p:nvPr/>
          </p:nvSpPr>
          <p:spPr bwMode="auto">
            <a:xfrm>
              <a:off x="4972990" y="3242045"/>
              <a:ext cx="370870" cy="356606"/>
            </a:xfrm>
            <a:custGeom>
              <a:avLst/>
              <a:gdLst>
                <a:gd name="T0" fmla="*/ 88 w 218"/>
                <a:gd name="T1" fmla="*/ 43 h 209"/>
                <a:gd name="T2" fmla="*/ 36 w 218"/>
                <a:gd name="T3" fmla="*/ 43 h 209"/>
                <a:gd name="T4" fmla="*/ 26 w 218"/>
                <a:gd name="T5" fmla="*/ 57 h 209"/>
                <a:gd name="T6" fmla="*/ 36 w 218"/>
                <a:gd name="T7" fmla="*/ 71 h 209"/>
                <a:gd name="T8" fmla="*/ 88 w 218"/>
                <a:gd name="T9" fmla="*/ 71 h 209"/>
                <a:gd name="T10" fmla="*/ 88 w 218"/>
                <a:gd name="T11" fmla="*/ 43 h 209"/>
                <a:gd name="T12" fmla="*/ 88 w 218"/>
                <a:gd name="T13" fmla="*/ 43 h 209"/>
                <a:gd name="T14" fmla="*/ 126 w 218"/>
                <a:gd name="T15" fmla="*/ 71 h 209"/>
                <a:gd name="T16" fmla="*/ 187 w 218"/>
                <a:gd name="T17" fmla="*/ 71 h 209"/>
                <a:gd name="T18" fmla="*/ 194 w 218"/>
                <a:gd name="T19" fmla="*/ 71 h 209"/>
                <a:gd name="T20" fmla="*/ 197 w 218"/>
                <a:gd name="T21" fmla="*/ 76 h 209"/>
                <a:gd name="T22" fmla="*/ 213 w 218"/>
                <a:gd name="T23" fmla="*/ 102 h 209"/>
                <a:gd name="T24" fmla="*/ 218 w 218"/>
                <a:gd name="T25" fmla="*/ 109 h 209"/>
                <a:gd name="T26" fmla="*/ 213 w 218"/>
                <a:gd name="T27" fmla="*/ 114 h 209"/>
                <a:gd name="T28" fmla="*/ 197 w 218"/>
                <a:gd name="T29" fmla="*/ 140 h 209"/>
                <a:gd name="T30" fmla="*/ 194 w 218"/>
                <a:gd name="T31" fmla="*/ 147 h 209"/>
                <a:gd name="T32" fmla="*/ 187 w 218"/>
                <a:gd name="T33" fmla="*/ 147 h 209"/>
                <a:gd name="T34" fmla="*/ 126 w 218"/>
                <a:gd name="T35" fmla="*/ 147 h 209"/>
                <a:gd name="T36" fmla="*/ 126 w 218"/>
                <a:gd name="T37" fmla="*/ 180 h 209"/>
                <a:gd name="T38" fmla="*/ 180 w 218"/>
                <a:gd name="T39" fmla="*/ 180 h 209"/>
                <a:gd name="T40" fmla="*/ 180 w 218"/>
                <a:gd name="T41" fmla="*/ 209 h 209"/>
                <a:gd name="T42" fmla="*/ 40 w 218"/>
                <a:gd name="T43" fmla="*/ 209 h 209"/>
                <a:gd name="T44" fmla="*/ 40 w 218"/>
                <a:gd name="T45" fmla="*/ 180 h 209"/>
                <a:gd name="T46" fmla="*/ 90 w 218"/>
                <a:gd name="T47" fmla="*/ 180 h 209"/>
                <a:gd name="T48" fmla="*/ 90 w 218"/>
                <a:gd name="T49" fmla="*/ 95 h 209"/>
                <a:gd name="T50" fmla="*/ 29 w 218"/>
                <a:gd name="T51" fmla="*/ 95 h 209"/>
                <a:gd name="T52" fmla="*/ 22 w 218"/>
                <a:gd name="T53" fmla="*/ 95 h 209"/>
                <a:gd name="T54" fmla="*/ 19 w 218"/>
                <a:gd name="T55" fmla="*/ 88 h 209"/>
                <a:gd name="T56" fmla="*/ 3 w 218"/>
                <a:gd name="T57" fmla="*/ 62 h 209"/>
                <a:gd name="T58" fmla="*/ 0 w 218"/>
                <a:gd name="T59" fmla="*/ 57 h 209"/>
                <a:gd name="T60" fmla="*/ 3 w 218"/>
                <a:gd name="T61" fmla="*/ 50 h 209"/>
                <a:gd name="T62" fmla="*/ 19 w 218"/>
                <a:gd name="T63" fmla="*/ 24 h 209"/>
                <a:gd name="T64" fmla="*/ 22 w 218"/>
                <a:gd name="T65" fmla="*/ 19 h 209"/>
                <a:gd name="T66" fmla="*/ 29 w 218"/>
                <a:gd name="T67" fmla="*/ 19 h 209"/>
                <a:gd name="T68" fmla="*/ 90 w 218"/>
                <a:gd name="T69" fmla="*/ 19 h 209"/>
                <a:gd name="T70" fmla="*/ 90 w 218"/>
                <a:gd name="T71" fmla="*/ 15 h 209"/>
                <a:gd name="T72" fmla="*/ 109 w 218"/>
                <a:gd name="T73" fmla="*/ 0 h 209"/>
                <a:gd name="T74" fmla="*/ 126 w 218"/>
                <a:gd name="T75" fmla="*/ 15 h 209"/>
                <a:gd name="T76" fmla="*/ 126 w 218"/>
                <a:gd name="T77" fmla="*/ 71 h 209"/>
                <a:gd name="T78" fmla="*/ 126 w 218"/>
                <a:gd name="T79" fmla="*/ 71 h 209"/>
                <a:gd name="T80" fmla="*/ 182 w 218"/>
                <a:gd name="T81" fmla="*/ 93 h 209"/>
                <a:gd name="T82" fmla="*/ 128 w 218"/>
                <a:gd name="T83" fmla="*/ 93 h 209"/>
                <a:gd name="T84" fmla="*/ 128 w 218"/>
                <a:gd name="T85" fmla="*/ 123 h 209"/>
                <a:gd name="T86" fmla="*/ 182 w 218"/>
                <a:gd name="T87" fmla="*/ 123 h 209"/>
                <a:gd name="T88" fmla="*/ 192 w 218"/>
                <a:gd name="T89" fmla="*/ 109 h 209"/>
                <a:gd name="T90" fmla="*/ 182 w 218"/>
                <a:gd name="T91" fmla="*/ 9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 h="209">
                  <a:moveTo>
                    <a:pt x="88" y="43"/>
                  </a:moveTo>
                  <a:lnTo>
                    <a:pt x="36" y="43"/>
                  </a:lnTo>
                  <a:lnTo>
                    <a:pt x="26" y="57"/>
                  </a:lnTo>
                  <a:lnTo>
                    <a:pt x="36" y="71"/>
                  </a:lnTo>
                  <a:lnTo>
                    <a:pt x="88" y="71"/>
                  </a:lnTo>
                  <a:lnTo>
                    <a:pt x="88" y="43"/>
                  </a:lnTo>
                  <a:lnTo>
                    <a:pt x="88" y="43"/>
                  </a:lnTo>
                  <a:close/>
                  <a:moveTo>
                    <a:pt x="126" y="71"/>
                  </a:moveTo>
                  <a:lnTo>
                    <a:pt x="187" y="71"/>
                  </a:lnTo>
                  <a:lnTo>
                    <a:pt x="194" y="71"/>
                  </a:lnTo>
                  <a:lnTo>
                    <a:pt x="197" y="76"/>
                  </a:lnTo>
                  <a:lnTo>
                    <a:pt x="213" y="102"/>
                  </a:lnTo>
                  <a:lnTo>
                    <a:pt x="218" y="109"/>
                  </a:lnTo>
                  <a:lnTo>
                    <a:pt x="213" y="114"/>
                  </a:lnTo>
                  <a:lnTo>
                    <a:pt x="197" y="140"/>
                  </a:lnTo>
                  <a:lnTo>
                    <a:pt x="194" y="147"/>
                  </a:lnTo>
                  <a:lnTo>
                    <a:pt x="187" y="147"/>
                  </a:lnTo>
                  <a:lnTo>
                    <a:pt x="126" y="147"/>
                  </a:lnTo>
                  <a:lnTo>
                    <a:pt x="126" y="180"/>
                  </a:lnTo>
                  <a:lnTo>
                    <a:pt x="180" y="180"/>
                  </a:lnTo>
                  <a:lnTo>
                    <a:pt x="180" y="209"/>
                  </a:lnTo>
                  <a:lnTo>
                    <a:pt x="40" y="209"/>
                  </a:lnTo>
                  <a:lnTo>
                    <a:pt x="40" y="180"/>
                  </a:lnTo>
                  <a:lnTo>
                    <a:pt x="90" y="180"/>
                  </a:lnTo>
                  <a:lnTo>
                    <a:pt x="90" y="95"/>
                  </a:lnTo>
                  <a:lnTo>
                    <a:pt x="29" y="95"/>
                  </a:lnTo>
                  <a:lnTo>
                    <a:pt x="22" y="95"/>
                  </a:lnTo>
                  <a:lnTo>
                    <a:pt x="19" y="88"/>
                  </a:lnTo>
                  <a:lnTo>
                    <a:pt x="3" y="62"/>
                  </a:lnTo>
                  <a:lnTo>
                    <a:pt x="0" y="57"/>
                  </a:lnTo>
                  <a:lnTo>
                    <a:pt x="3" y="50"/>
                  </a:lnTo>
                  <a:lnTo>
                    <a:pt x="19" y="24"/>
                  </a:lnTo>
                  <a:lnTo>
                    <a:pt x="22" y="19"/>
                  </a:lnTo>
                  <a:lnTo>
                    <a:pt x="29" y="19"/>
                  </a:lnTo>
                  <a:lnTo>
                    <a:pt x="90" y="19"/>
                  </a:lnTo>
                  <a:lnTo>
                    <a:pt x="90" y="15"/>
                  </a:lnTo>
                  <a:lnTo>
                    <a:pt x="109" y="0"/>
                  </a:lnTo>
                  <a:lnTo>
                    <a:pt x="126" y="15"/>
                  </a:lnTo>
                  <a:lnTo>
                    <a:pt x="126" y="71"/>
                  </a:lnTo>
                  <a:lnTo>
                    <a:pt x="126" y="71"/>
                  </a:lnTo>
                  <a:close/>
                  <a:moveTo>
                    <a:pt x="182" y="93"/>
                  </a:moveTo>
                  <a:lnTo>
                    <a:pt x="128" y="93"/>
                  </a:lnTo>
                  <a:lnTo>
                    <a:pt x="128" y="123"/>
                  </a:lnTo>
                  <a:lnTo>
                    <a:pt x="182" y="123"/>
                  </a:lnTo>
                  <a:lnTo>
                    <a:pt x="192" y="109"/>
                  </a:lnTo>
                  <a:lnTo>
                    <a:pt x="182" y="93"/>
                  </a:lnTo>
                  <a:close/>
                </a:path>
              </a:pathLst>
            </a:custGeom>
            <a:solidFill>
              <a:srgbClr val="C00000"/>
            </a:solidFill>
            <a:ln>
              <a:noFill/>
            </a:ln>
          </p:spPr>
          <p:txBody>
            <a:bodyPr lIns="121920" tIns="60960" rIns="121920" bIns="60960"/>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9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73" name="矩形 72"/>
          <p:cNvSpPr/>
          <p:nvPr/>
        </p:nvSpPr>
        <p:spPr>
          <a:xfrm>
            <a:off x="5032816" y="3807911"/>
            <a:ext cx="1324610" cy="320675"/>
          </a:xfrm>
          <a:prstGeom prst="rect">
            <a:avLst/>
          </a:prstGeom>
        </p:spPr>
        <p:txBody>
          <a:bodyPr wrap="none" lIns="91431" tIns="45716" rIns="91431" bIns="45716">
            <a:spAutoFit/>
          </a:bodyPr>
          <a:lstStyle/>
          <a:p>
            <a:pPr lvl="0"/>
            <a:r>
              <a:rPr lang="zh-CN" altLang="en-US" sz="1500" b="1" dirty="0">
                <a:solidFill>
                  <a:prstClr val="black"/>
                </a:solidFill>
                <a:latin typeface="微软雅黑" panose="020B0503020204020204" pitchFamily="34" charset="-122"/>
                <a:ea typeface="微软雅黑" panose="020B0503020204020204" pitchFamily="34" charset="-122"/>
              </a:rPr>
              <a:t>专本衔接自考</a:t>
            </a:r>
          </a:p>
        </p:txBody>
      </p:sp>
      <p:sp>
        <p:nvSpPr>
          <p:cNvPr id="74" name="矩形 47"/>
          <p:cNvSpPr>
            <a:spLocks noChangeArrowheads="1"/>
          </p:cNvSpPr>
          <p:nvPr/>
        </p:nvSpPr>
        <p:spPr bwMode="auto">
          <a:xfrm>
            <a:off x="5032816" y="4131348"/>
            <a:ext cx="3400676" cy="907676"/>
          </a:xfrm>
          <a:prstGeom prst="rect">
            <a:avLst/>
          </a:prstGeom>
          <a:noFill/>
          <a:ln>
            <a:noFill/>
          </a:ln>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lvl="0">
              <a:lnSpc>
                <a:spcPct val="120000"/>
              </a:lnSpc>
              <a:buNone/>
            </a:pPr>
            <a:r>
              <a:rPr lang="en-US" altLang="zh-CN" sz="1000" dirty="0">
                <a:solidFill>
                  <a:prstClr val="black"/>
                </a:solidFill>
              </a:rPr>
              <a:t>1</a:t>
            </a:r>
            <a:r>
              <a:rPr lang="zh-CN" altLang="en-US" sz="1000" dirty="0">
                <a:solidFill>
                  <a:prstClr val="black"/>
                </a:solidFill>
              </a:rPr>
              <a:t>、主考院校桂林理工大学，含金量较高；</a:t>
            </a:r>
          </a:p>
          <a:p>
            <a:pPr lvl="0">
              <a:lnSpc>
                <a:spcPct val="120000"/>
              </a:lnSpc>
              <a:buNone/>
            </a:pPr>
            <a:r>
              <a:rPr lang="en-US" altLang="zh-CN" sz="1000" dirty="0">
                <a:solidFill>
                  <a:prstClr val="black"/>
                </a:solidFill>
              </a:rPr>
              <a:t>2</a:t>
            </a:r>
            <a:r>
              <a:rPr lang="zh-CN" altLang="en-US" sz="1000" dirty="0">
                <a:solidFill>
                  <a:prstClr val="black"/>
                </a:solidFill>
              </a:rPr>
              <a:t>、不受名额限制，有意参加的学生都可以报名考试；</a:t>
            </a:r>
          </a:p>
          <a:p>
            <a:pPr lvl="0">
              <a:lnSpc>
                <a:spcPct val="120000"/>
              </a:lnSpc>
              <a:buNone/>
            </a:pPr>
            <a:r>
              <a:rPr lang="en-US" altLang="zh-CN" sz="1000" dirty="0">
                <a:solidFill>
                  <a:prstClr val="black"/>
                </a:solidFill>
              </a:rPr>
              <a:t>3</a:t>
            </a:r>
            <a:r>
              <a:rPr lang="zh-CN" altLang="en-US" sz="1000" dirty="0">
                <a:solidFill>
                  <a:prstClr val="black"/>
                </a:solidFill>
              </a:rPr>
              <a:t>、专本衔接毕业证与普通高校同类毕业文凭相当；</a:t>
            </a:r>
          </a:p>
          <a:p>
            <a:pPr lvl="0">
              <a:lnSpc>
                <a:spcPct val="120000"/>
              </a:lnSpc>
              <a:buNone/>
            </a:pPr>
            <a:r>
              <a:rPr lang="en-US" altLang="zh-CN" sz="1000" dirty="0">
                <a:solidFill>
                  <a:prstClr val="black"/>
                </a:solidFill>
              </a:rPr>
              <a:t>4</a:t>
            </a:r>
            <a:r>
              <a:rPr lang="zh-CN" altLang="en-US" sz="1000" dirty="0">
                <a:solidFill>
                  <a:prstClr val="black"/>
                </a:solidFill>
              </a:rPr>
              <a:t>、通行全国，国家承认，出国有效，国际认可。</a:t>
            </a:r>
          </a:p>
        </p:txBody>
      </p:sp>
      <p:sp>
        <p:nvSpPr>
          <p:cNvPr id="84" name="矩形 83"/>
          <p:cNvSpPr/>
          <p:nvPr/>
        </p:nvSpPr>
        <p:spPr>
          <a:xfrm>
            <a:off x="5485537" y="2358524"/>
            <a:ext cx="954089" cy="323157"/>
          </a:xfrm>
          <a:prstGeom prst="rect">
            <a:avLst/>
          </a:prstGeom>
        </p:spPr>
        <p:txBody>
          <a:bodyPr wrap="none" lIns="91431" tIns="45716" rIns="91431" bIns="45716">
            <a:spAutoFit/>
          </a:bodyPr>
          <a:lstStyle/>
          <a:p>
            <a:pPr lvl="0"/>
            <a:r>
              <a:rPr lang="zh-CN" altLang="en-US" sz="1500" b="1" dirty="0">
                <a:solidFill>
                  <a:prstClr val="black"/>
                </a:solidFill>
                <a:latin typeface="微软雅黑" panose="020B0503020204020204" pitchFamily="34" charset="-122"/>
                <a:ea typeface="微软雅黑" panose="020B0503020204020204" pitchFamily="34" charset="-122"/>
              </a:rPr>
              <a:t>函授本科</a:t>
            </a:r>
          </a:p>
        </p:txBody>
      </p:sp>
      <p:sp>
        <p:nvSpPr>
          <p:cNvPr id="85" name="矩形 47"/>
          <p:cNvSpPr>
            <a:spLocks noChangeArrowheads="1"/>
          </p:cNvSpPr>
          <p:nvPr/>
        </p:nvSpPr>
        <p:spPr bwMode="auto">
          <a:xfrm>
            <a:off x="5485738" y="2681678"/>
            <a:ext cx="3043238" cy="890270"/>
          </a:xfrm>
          <a:prstGeom prst="rect">
            <a:avLst/>
          </a:prstGeom>
          <a:noFill/>
          <a:ln>
            <a:noFill/>
          </a:ln>
        </p:spPr>
        <p:txBody>
          <a:bodyPr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lvl="0">
              <a:lnSpc>
                <a:spcPct val="120000"/>
              </a:lnSpc>
              <a:buNone/>
            </a:pPr>
            <a:r>
              <a:rPr lang="en-US" altLang="zh-CN" sz="1000" dirty="0">
                <a:solidFill>
                  <a:prstClr val="black"/>
                </a:solidFill>
              </a:rPr>
              <a:t>1</a:t>
            </a:r>
            <a:r>
              <a:rPr lang="zh-CN" altLang="en-US" sz="1000" dirty="0">
                <a:solidFill>
                  <a:prstClr val="black"/>
                </a:solidFill>
              </a:rPr>
              <a:t>、函授本科，学习年限为</a:t>
            </a:r>
            <a:r>
              <a:rPr lang="en-US" altLang="zh-CN" sz="1000" dirty="0">
                <a:solidFill>
                  <a:prstClr val="black"/>
                </a:solidFill>
              </a:rPr>
              <a:t>2.5</a:t>
            </a:r>
            <a:r>
              <a:rPr lang="zh-CN" altLang="en-US" sz="1000" dirty="0">
                <a:solidFill>
                  <a:prstClr val="black"/>
                </a:solidFill>
              </a:rPr>
              <a:t>年；</a:t>
            </a:r>
          </a:p>
          <a:p>
            <a:pPr lvl="0">
              <a:lnSpc>
                <a:spcPct val="120000"/>
              </a:lnSpc>
              <a:buNone/>
            </a:pPr>
            <a:r>
              <a:rPr lang="en-US" altLang="zh-CN" sz="1000" dirty="0">
                <a:solidFill>
                  <a:prstClr val="black"/>
                </a:solidFill>
              </a:rPr>
              <a:t>2</a:t>
            </a:r>
            <a:r>
              <a:rPr lang="zh-CN" altLang="en-US" sz="1000" dirty="0">
                <a:solidFill>
                  <a:prstClr val="black"/>
                </a:solidFill>
              </a:rPr>
              <a:t>、</a:t>
            </a:r>
            <a:r>
              <a:rPr lang="zh-CN" altLang="en-US" sz="1000" dirty="0">
                <a:solidFill>
                  <a:srgbClr val="FF0000"/>
                </a:solidFill>
              </a:rPr>
              <a:t>必须在专科毕业后，参加每年</a:t>
            </a:r>
            <a:r>
              <a:rPr lang="en-US" altLang="zh-CN" sz="1000" dirty="0">
                <a:solidFill>
                  <a:srgbClr val="FF0000"/>
                </a:solidFill>
              </a:rPr>
              <a:t>10</a:t>
            </a:r>
            <a:r>
              <a:rPr lang="zh-CN" altLang="en-US" sz="1000" dirty="0">
                <a:solidFill>
                  <a:srgbClr val="FF0000"/>
                </a:solidFill>
              </a:rPr>
              <a:t>月份的成人高考</a:t>
            </a:r>
            <a:r>
              <a:rPr lang="zh-CN" altLang="en-US" sz="1000" dirty="0">
                <a:solidFill>
                  <a:srgbClr val="FF0000"/>
                </a:solidFill>
                <a:sym typeface="+mn-ea"/>
              </a:rPr>
              <a:t>录取后</a:t>
            </a:r>
            <a:r>
              <a:rPr lang="zh-CN" altLang="en-US" sz="1000" dirty="0">
                <a:solidFill>
                  <a:srgbClr val="FF0000"/>
                </a:solidFill>
              </a:rPr>
              <a:t>才能入学；</a:t>
            </a:r>
          </a:p>
          <a:p>
            <a:pPr lvl="0">
              <a:lnSpc>
                <a:spcPct val="120000"/>
              </a:lnSpc>
              <a:buNone/>
            </a:pPr>
            <a:r>
              <a:rPr lang="en-US" altLang="zh-CN" sz="1000" dirty="0">
                <a:solidFill>
                  <a:prstClr val="black"/>
                </a:solidFill>
              </a:rPr>
              <a:t>3</a:t>
            </a:r>
            <a:r>
              <a:rPr lang="zh-CN" altLang="en-US" sz="1000" dirty="0">
                <a:solidFill>
                  <a:prstClr val="black"/>
                </a:solidFill>
              </a:rPr>
              <a:t>、社会认可度不及专本衔接。</a:t>
            </a:r>
          </a:p>
        </p:txBody>
      </p:sp>
      <p:sp>
        <p:nvSpPr>
          <p:cNvPr id="78" name="椭圆 77"/>
          <p:cNvSpPr/>
          <p:nvPr/>
        </p:nvSpPr>
        <p:spPr bwMode="auto">
          <a:xfrm>
            <a:off x="796895" y="1864311"/>
            <a:ext cx="2031105" cy="2018117"/>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 name="文本框 2"/>
          <p:cNvSpPr txBox="1"/>
          <p:nvPr/>
        </p:nvSpPr>
        <p:spPr>
          <a:xfrm>
            <a:off x="6085840" y="333375"/>
            <a:ext cx="2536825" cy="368300"/>
          </a:xfrm>
          <a:prstGeom prst="rect">
            <a:avLst/>
          </a:prstGeom>
          <a:noFill/>
        </p:spPr>
        <p:txBody>
          <a:bodyPr wrap="square" rtlCol="0">
            <a:spAutoFit/>
            <a:scene3d>
              <a:camera prst="orthographicFront"/>
              <a:lightRig rig="threePt" dir="t"/>
            </a:scene3d>
          </a:bodyPr>
          <a:lstStyle/>
          <a:p>
            <a:r>
              <a:rPr lang="zh-CN" altLang="en-US">
                <a:solidFill>
                  <a:schemeClr val="accent1"/>
                </a:solidFill>
                <a:effectLst>
                  <a:outerShdw blurRad="38100" dist="25400" dir="5400000" algn="ctr" rotWithShape="0">
                    <a:srgbClr val="6E747A">
                      <a:alpha val="43000"/>
                    </a:srgbClr>
                  </a:outerShdw>
                </a:effectLst>
                <a:latin typeface="华文行楷" panose="02010800040101010101" charset="-122"/>
                <a:ea typeface="华文行楷" panose="02010800040101010101" charset="-122"/>
                <a:cs typeface="华文行楷" panose="02010800040101010101" charset="-122"/>
              </a:rPr>
              <a:t>厚德笃学  惟实励新</a:t>
            </a:r>
          </a:p>
        </p:txBody>
      </p:sp>
    </p:spTree>
    <p:custDataLst>
      <p:tags r:id="rId1"/>
    </p:custData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300"/>
                                            <p:tgtEl>
                                              <p:spTgt spid="24"/>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p:tgtEl>
                                              <p:spTgt spid="26"/>
                                            </p:tgtEl>
                                            <p:attrNameLst>
                                              <p:attrName>ppt_x</p:attrName>
                                            </p:attrNameLst>
                                          </p:cBhvr>
                                          <p:tavLst>
                                            <p:tav tm="0">
                                              <p:val>
                                                <p:strVal val="#ppt_x-#ppt_w*1.125000"/>
                                              </p:val>
                                            </p:tav>
                                            <p:tav tm="100000">
                                              <p:val>
                                                <p:strVal val="#ppt_x"/>
                                              </p:val>
                                            </p:tav>
                                          </p:tavLst>
                                        </p:anim>
                                        <p:animEffect transition="in" filter="wipe(right)">
                                          <p:cBhvr>
                                            <p:cTn id="12" dur="500"/>
                                            <p:tgtEl>
                                              <p:spTgt spid="26"/>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up)">
                                          <p:cBhvr>
                                            <p:cTn id="16" dur="350"/>
                                            <p:tgtEl>
                                              <p:spTgt spid="37"/>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47"/>
                                            </p:tgtEl>
                                            <p:attrNameLst>
                                              <p:attrName>style.visibility</p:attrName>
                                            </p:attrNameLst>
                                          </p:cBhvr>
                                          <p:to>
                                            <p:strVal val="visible"/>
                                          </p:to>
                                        </p:set>
                                        <p:anim calcmode="lin" valueType="num">
                                          <p:cBhvr>
                                            <p:cTn id="20" dur="500" fill="hold"/>
                                            <p:tgtEl>
                                              <p:spTgt spid="47"/>
                                            </p:tgtEl>
                                            <p:attrNameLst>
                                              <p:attrName>ppt_w</p:attrName>
                                            </p:attrNameLst>
                                          </p:cBhvr>
                                          <p:tavLst>
                                            <p:tav tm="0">
                                              <p:val>
                                                <p:fltVal val="0"/>
                                              </p:val>
                                            </p:tav>
                                            <p:tav tm="100000">
                                              <p:val>
                                                <p:strVal val="#ppt_w"/>
                                              </p:val>
                                            </p:tav>
                                          </p:tavLst>
                                        </p:anim>
                                        <p:anim calcmode="lin" valueType="num">
                                          <p:cBhvr>
                                            <p:cTn id="21" dur="500" fill="hold"/>
                                            <p:tgtEl>
                                              <p:spTgt spid="47"/>
                                            </p:tgtEl>
                                            <p:attrNameLst>
                                              <p:attrName>ppt_h</p:attrName>
                                            </p:attrNameLst>
                                          </p:cBhvr>
                                          <p:tavLst>
                                            <p:tav tm="0">
                                              <p:val>
                                                <p:fltVal val="0"/>
                                              </p:val>
                                            </p:tav>
                                            <p:tav tm="100000">
                                              <p:val>
                                                <p:strVal val="#ppt_h"/>
                                              </p:val>
                                            </p:tav>
                                          </p:tavLst>
                                        </p:anim>
                                        <p:animEffect transition="in" filter="fade">
                                          <p:cBhvr>
                                            <p:cTn id="22" dur="500"/>
                                            <p:tgtEl>
                                              <p:spTgt spid="47"/>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left)">
                                          <p:cBhvr>
                                            <p:cTn id="26" dur="500"/>
                                            <p:tgtEl>
                                              <p:spTgt spid="38"/>
                                            </p:tgtEl>
                                          </p:cBhvr>
                                        </p:animEffect>
                                      </p:childTnLst>
                                    </p:cTn>
                                  </p:par>
                                </p:childTnLst>
                              </p:cTn>
                            </p:par>
                            <p:par>
                              <p:cTn id="27" fill="hold">
                                <p:stCondLst>
                                  <p:cond delay="2500"/>
                                </p:stCondLst>
                                <p:childTnLst>
                                  <p:par>
                                    <p:cTn id="28" presetID="2" presetClass="entr" presetSubtype="2" fill="hold" nodeType="afterEffect" p14:presetBounceEnd="40000">
                                      <p:stCondLst>
                                        <p:cond delay="0"/>
                                      </p:stCondLst>
                                      <p:childTnLst>
                                        <p:set>
                                          <p:cBhvr>
                                            <p:cTn id="29" dur="1" fill="hold">
                                              <p:stCondLst>
                                                <p:cond delay="0"/>
                                              </p:stCondLst>
                                            </p:cTn>
                                            <p:tgtEl>
                                              <p:spTgt spid="51"/>
                                            </p:tgtEl>
                                            <p:attrNameLst>
                                              <p:attrName>style.visibility</p:attrName>
                                            </p:attrNameLst>
                                          </p:cBhvr>
                                          <p:to>
                                            <p:strVal val="visible"/>
                                          </p:to>
                                        </p:set>
                                        <p:anim calcmode="lin" valueType="num" p14:bounceEnd="40000">
                                          <p:cBhvr additive="base">
                                            <p:cTn id="30" dur="500" fill="hold"/>
                                            <p:tgtEl>
                                              <p:spTgt spid="51"/>
                                            </p:tgtEl>
                                            <p:attrNameLst>
                                              <p:attrName>ppt_x</p:attrName>
                                            </p:attrNameLst>
                                          </p:cBhvr>
                                          <p:tavLst>
                                            <p:tav tm="0">
                                              <p:val>
                                                <p:strVal val="1+#ppt_w/2"/>
                                              </p:val>
                                            </p:tav>
                                            <p:tav tm="100000">
                                              <p:val>
                                                <p:strVal val="#ppt_x"/>
                                              </p:val>
                                            </p:tav>
                                          </p:tavLst>
                                        </p:anim>
                                        <p:anim calcmode="lin" valueType="num" p14:bounceEnd="40000">
                                          <p:cBhvr additive="base">
                                            <p:cTn id="31" dur="500" fill="hold"/>
                                            <p:tgtEl>
                                              <p:spTgt spid="51"/>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left)">
                                          <p:cBhvr>
                                            <p:cTn id="35" dur="500"/>
                                            <p:tgtEl>
                                              <p:spTgt spid="42"/>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wipe(left)">
                                          <p:cBhvr>
                                            <p:cTn id="38" dur="500"/>
                                            <p:tgtEl>
                                              <p:spTgt spid="43"/>
                                            </p:tgtEl>
                                          </p:cBhvr>
                                        </p:animEffect>
                                      </p:childTnLst>
                                    </p:cTn>
                                  </p:par>
                                  <p:par>
                                    <p:cTn id="39" presetID="53" presetClass="entr" presetSubtype="16" fill="hold" grpId="0" nodeType="withEffect">
                                      <p:stCondLst>
                                        <p:cond delay="750"/>
                                      </p:stCondLst>
                                      <p:childTnLst>
                                        <p:set>
                                          <p:cBhvr>
                                            <p:cTn id="40" dur="1" fill="hold">
                                              <p:stCondLst>
                                                <p:cond delay="0"/>
                                              </p:stCondLst>
                                            </p:cTn>
                                            <p:tgtEl>
                                              <p:spTgt spid="48"/>
                                            </p:tgtEl>
                                            <p:attrNameLst>
                                              <p:attrName>style.visibility</p:attrName>
                                            </p:attrNameLst>
                                          </p:cBhvr>
                                          <p:to>
                                            <p:strVal val="visible"/>
                                          </p:to>
                                        </p:set>
                                        <p:anim calcmode="lin" valueType="num">
                                          <p:cBhvr>
                                            <p:cTn id="41" dur="500" fill="hold"/>
                                            <p:tgtEl>
                                              <p:spTgt spid="48"/>
                                            </p:tgtEl>
                                            <p:attrNameLst>
                                              <p:attrName>ppt_w</p:attrName>
                                            </p:attrNameLst>
                                          </p:cBhvr>
                                          <p:tavLst>
                                            <p:tav tm="0">
                                              <p:val>
                                                <p:fltVal val="0"/>
                                              </p:val>
                                            </p:tav>
                                            <p:tav tm="100000">
                                              <p:val>
                                                <p:strVal val="#ppt_w"/>
                                              </p:val>
                                            </p:tav>
                                          </p:tavLst>
                                        </p:anim>
                                        <p:anim calcmode="lin" valueType="num">
                                          <p:cBhvr>
                                            <p:cTn id="42" dur="500" fill="hold"/>
                                            <p:tgtEl>
                                              <p:spTgt spid="48"/>
                                            </p:tgtEl>
                                            <p:attrNameLst>
                                              <p:attrName>ppt_h</p:attrName>
                                            </p:attrNameLst>
                                          </p:cBhvr>
                                          <p:tavLst>
                                            <p:tav tm="0">
                                              <p:val>
                                                <p:fltVal val="0"/>
                                              </p:val>
                                            </p:tav>
                                            <p:tav tm="100000">
                                              <p:val>
                                                <p:strVal val="#ppt_h"/>
                                              </p:val>
                                            </p:tav>
                                          </p:tavLst>
                                        </p:anim>
                                        <p:animEffect transition="in" filter="fade">
                                          <p:cBhvr>
                                            <p:cTn id="43" dur="500"/>
                                            <p:tgtEl>
                                              <p:spTgt spid="48"/>
                                            </p:tgtEl>
                                          </p:cBhvr>
                                        </p:animEffect>
                                      </p:childTnLst>
                                    </p:cTn>
                                  </p:par>
                                </p:childTnLst>
                              </p:cTn>
                            </p:par>
                            <p:par>
                              <p:cTn id="44" fill="hold">
                                <p:stCondLst>
                                  <p:cond delay="3500"/>
                                </p:stCondLst>
                                <p:childTnLst>
                                  <p:par>
                                    <p:cTn id="45" presetID="22" presetClass="entr" presetSubtype="8" fill="hold" nodeType="after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wipe(left)">
                                          <p:cBhvr>
                                            <p:cTn id="47" dur="500"/>
                                            <p:tgtEl>
                                              <p:spTgt spid="41"/>
                                            </p:tgtEl>
                                          </p:cBhvr>
                                        </p:animEffect>
                                      </p:childTnLst>
                                    </p:cTn>
                                  </p:par>
                                </p:childTnLst>
                              </p:cTn>
                            </p:par>
                            <p:par>
                              <p:cTn id="48" fill="hold">
                                <p:stCondLst>
                                  <p:cond delay="4000"/>
                                </p:stCondLst>
                                <p:childTnLst>
                                  <p:par>
                                    <p:cTn id="49" presetID="2" presetClass="entr" presetSubtype="2" fill="hold" nodeType="afterEffect" p14:presetBounceEnd="40000">
                                      <p:stCondLst>
                                        <p:cond delay="0"/>
                                      </p:stCondLst>
                                      <p:childTnLst>
                                        <p:set>
                                          <p:cBhvr>
                                            <p:cTn id="50" dur="1" fill="hold">
                                              <p:stCondLst>
                                                <p:cond delay="0"/>
                                              </p:stCondLst>
                                            </p:cTn>
                                            <p:tgtEl>
                                              <p:spTgt spid="58"/>
                                            </p:tgtEl>
                                            <p:attrNameLst>
                                              <p:attrName>style.visibility</p:attrName>
                                            </p:attrNameLst>
                                          </p:cBhvr>
                                          <p:to>
                                            <p:strVal val="visible"/>
                                          </p:to>
                                        </p:set>
                                        <p:anim calcmode="lin" valueType="num" p14:bounceEnd="40000">
                                          <p:cBhvr additive="base">
                                            <p:cTn id="51" dur="500" fill="hold"/>
                                            <p:tgtEl>
                                              <p:spTgt spid="58"/>
                                            </p:tgtEl>
                                            <p:attrNameLst>
                                              <p:attrName>ppt_x</p:attrName>
                                            </p:attrNameLst>
                                          </p:cBhvr>
                                          <p:tavLst>
                                            <p:tav tm="0">
                                              <p:val>
                                                <p:strVal val="1+#ppt_w/2"/>
                                              </p:val>
                                            </p:tav>
                                            <p:tav tm="100000">
                                              <p:val>
                                                <p:strVal val="#ppt_x"/>
                                              </p:val>
                                            </p:tav>
                                          </p:tavLst>
                                        </p:anim>
                                        <p:anim calcmode="lin" valueType="num" p14:bounceEnd="40000">
                                          <p:cBhvr additive="base">
                                            <p:cTn id="52" dur="500" fill="hold"/>
                                            <p:tgtEl>
                                              <p:spTgt spid="58"/>
                                            </p:tgtEl>
                                            <p:attrNameLst>
                                              <p:attrName>ppt_y</p:attrName>
                                            </p:attrNameLst>
                                          </p:cBhvr>
                                          <p:tavLst>
                                            <p:tav tm="0">
                                              <p:val>
                                                <p:strVal val="#ppt_y"/>
                                              </p:val>
                                            </p:tav>
                                            <p:tav tm="100000">
                                              <p:val>
                                                <p:strVal val="#ppt_y"/>
                                              </p:val>
                                            </p:tav>
                                          </p:tavLst>
                                        </p:anim>
                                      </p:childTnLst>
                                    </p:cTn>
                                  </p:par>
                                </p:childTnLst>
                              </p:cTn>
                            </p:par>
                            <p:par>
                              <p:cTn id="53" fill="hold">
                                <p:stCondLst>
                                  <p:cond delay="4500"/>
                                </p:stCondLst>
                                <p:childTnLst>
                                  <p:par>
                                    <p:cTn id="54" presetID="22" presetClass="entr" presetSubtype="8" fill="hold" grpId="0" nodeType="afterEffect">
                                      <p:stCondLst>
                                        <p:cond delay="0"/>
                                      </p:stCondLst>
                                      <p:childTnLst>
                                        <p:set>
                                          <p:cBhvr>
                                            <p:cTn id="55" dur="1" fill="hold">
                                              <p:stCondLst>
                                                <p:cond delay="0"/>
                                              </p:stCondLst>
                                            </p:cTn>
                                            <p:tgtEl>
                                              <p:spTgt spid="73"/>
                                            </p:tgtEl>
                                            <p:attrNameLst>
                                              <p:attrName>style.visibility</p:attrName>
                                            </p:attrNameLst>
                                          </p:cBhvr>
                                          <p:to>
                                            <p:strVal val="visible"/>
                                          </p:to>
                                        </p:set>
                                        <p:animEffect transition="in" filter="wipe(left)">
                                          <p:cBhvr>
                                            <p:cTn id="56" dur="500"/>
                                            <p:tgtEl>
                                              <p:spTgt spid="73"/>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74"/>
                                            </p:tgtEl>
                                            <p:attrNameLst>
                                              <p:attrName>style.visibility</p:attrName>
                                            </p:attrNameLst>
                                          </p:cBhvr>
                                          <p:to>
                                            <p:strVal val="visible"/>
                                          </p:to>
                                        </p:set>
                                        <p:animEffect transition="in" filter="wipe(left)">
                                          <p:cBhvr>
                                            <p:cTn id="59" dur="500"/>
                                            <p:tgtEl>
                                              <p:spTgt spid="74"/>
                                            </p:tgtEl>
                                          </p:cBhvr>
                                        </p:animEffect>
                                      </p:childTnLst>
                                    </p:cTn>
                                  </p:par>
                                  <p:par>
                                    <p:cTn id="60" presetID="53" presetClass="entr" presetSubtype="16" fill="hold" grpId="0" nodeType="withEffect">
                                      <p:stCondLst>
                                        <p:cond delay="750"/>
                                      </p:stCondLst>
                                      <p:childTnLst>
                                        <p:set>
                                          <p:cBhvr>
                                            <p:cTn id="61" dur="1" fill="hold">
                                              <p:stCondLst>
                                                <p:cond delay="0"/>
                                              </p:stCondLst>
                                            </p:cTn>
                                            <p:tgtEl>
                                              <p:spTgt spid="49"/>
                                            </p:tgtEl>
                                            <p:attrNameLst>
                                              <p:attrName>style.visibility</p:attrName>
                                            </p:attrNameLst>
                                          </p:cBhvr>
                                          <p:to>
                                            <p:strVal val="visible"/>
                                          </p:to>
                                        </p:set>
                                        <p:anim calcmode="lin" valueType="num">
                                          <p:cBhvr>
                                            <p:cTn id="62" dur="500" fill="hold"/>
                                            <p:tgtEl>
                                              <p:spTgt spid="49"/>
                                            </p:tgtEl>
                                            <p:attrNameLst>
                                              <p:attrName>ppt_w</p:attrName>
                                            </p:attrNameLst>
                                          </p:cBhvr>
                                          <p:tavLst>
                                            <p:tav tm="0">
                                              <p:val>
                                                <p:fltVal val="0"/>
                                              </p:val>
                                            </p:tav>
                                            <p:tav tm="100000">
                                              <p:val>
                                                <p:strVal val="#ppt_w"/>
                                              </p:val>
                                            </p:tav>
                                          </p:tavLst>
                                        </p:anim>
                                        <p:anim calcmode="lin" valueType="num">
                                          <p:cBhvr>
                                            <p:cTn id="63" dur="500" fill="hold"/>
                                            <p:tgtEl>
                                              <p:spTgt spid="49"/>
                                            </p:tgtEl>
                                            <p:attrNameLst>
                                              <p:attrName>ppt_h</p:attrName>
                                            </p:attrNameLst>
                                          </p:cBhvr>
                                          <p:tavLst>
                                            <p:tav tm="0">
                                              <p:val>
                                                <p:fltVal val="0"/>
                                              </p:val>
                                            </p:tav>
                                            <p:tav tm="100000">
                                              <p:val>
                                                <p:strVal val="#ppt_h"/>
                                              </p:val>
                                            </p:tav>
                                          </p:tavLst>
                                        </p:anim>
                                        <p:animEffect transition="in" filter="fade">
                                          <p:cBhvr>
                                            <p:cTn id="64" dur="500"/>
                                            <p:tgtEl>
                                              <p:spTgt spid="49"/>
                                            </p:tgtEl>
                                          </p:cBhvr>
                                        </p:animEffect>
                                      </p:childTnLst>
                                    </p:cTn>
                                  </p:par>
                                </p:childTnLst>
                              </p:cTn>
                            </p:par>
                            <p:par>
                              <p:cTn id="65" fill="hold">
                                <p:stCondLst>
                                  <p:cond delay="5000"/>
                                </p:stCondLst>
                                <p:childTnLst>
                                  <p:par>
                                    <p:cTn id="66" presetID="22" presetClass="entr" presetSubtype="8" fill="hold" nodeType="after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wipe(left)">
                                          <p:cBhvr>
                                            <p:cTn id="68" dur="500"/>
                                            <p:tgtEl>
                                              <p:spTgt spid="39"/>
                                            </p:tgtEl>
                                          </p:cBhvr>
                                        </p:animEffect>
                                      </p:childTnLst>
                                    </p:cTn>
                                  </p:par>
                                </p:childTnLst>
                              </p:cTn>
                            </p:par>
                            <p:par>
                              <p:cTn id="69" fill="hold">
                                <p:stCondLst>
                                  <p:cond delay="5500"/>
                                </p:stCondLst>
                                <p:childTnLst>
                                  <p:par>
                                    <p:cTn id="70" presetID="2" presetClass="entr" presetSubtype="2" fill="hold" nodeType="afterEffect" p14:presetBounceEnd="40000">
                                      <p:stCondLst>
                                        <p:cond delay="0"/>
                                      </p:stCondLst>
                                      <p:childTnLst>
                                        <p:set>
                                          <p:cBhvr>
                                            <p:cTn id="71" dur="1" fill="hold">
                                              <p:stCondLst>
                                                <p:cond delay="0"/>
                                              </p:stCondLst>
                                            </p:cTn>
                                            <p:tgtEl>
                                              <p:spTgt spid="63"/>
                                            </p:tgtEl>
                                            <p:attrNameLst>
                                              <p:attrName>style.visibility</p:attrName>
                                            </p:attrNameLst>
                                          </p:cBhvr>
                                          <p:to>
                                            <p:strVal val="visible"/>
                                          </p:to>
                                        </p:set>
                                        <p:anim calcmode="lin" valueType="num" p14:bounceEnd="40000">
                                          <p:cBhvr additive="base">
                                            <p:cTn id="72" dur="500" fill="hold"/>
                                            <p:tgtEl>
                                              <p:spTgt spid="63"/>
                                            </p:tgtEl>
                                            <p:attrNameLst>
                                              <p:attrName>ppt_x</p:attrName>
                                            </p:attrNameLst>
                                          </p:cBhvr>
                                          <p:tavLst>
                                            <p:tav tm="0">
                                              <p:val>
                                                <p:strVal val="1+#ppt_w/2"/>
                                              </p:val>
                                            </p:tav>
                                            <p:tav tm="100000">
                                              <p:val>
                                                <p:strVal val="#ppt_x"/>
                                              </p:val>
                                            </p:tav>
                                          </p:tavLst>
                                        </p:anim>
                                        <p:anim calcmode="lin" valueType="num" p14:bounceEnd="40000">
                                          <p:cBhvr additive="base">
                                            <p:cTn id="73" dur="500" fill="hold"/>
                                            <p:tgtEl>
                                              <p:spTgt spid="63"/>
                                            </p:tgtEl>
                                            <p:attrNameLst>
                                              <p:attrName>ppt_y</p:attrName>
                                            </p:attrNameLst>
                                          </p:cBhvr>
                                          <p:tavLst>
                                            <p:tav tm="0">
                                              <p:val>
                                                <p:strVal val="#ppt_y"/>
                                              </p:val>
                                            </p:tav>
                                            <p:tav tm="100000">
                                              <p:val>
                                                <p:strVal val="#ppt_y"/>
                                              </p:val>
                                            </p:tav>
                                          </p:tavLst>
                                        </p:anim>
                                      </p:childTnLst>
                                    </p:cTn>
                                  </p:par>
                                </p:childTnLst>
                              </p:cTn>
                            </p:par>
                            <p:par>
                              <p:cTn id="74" fill="hold">
                                <p:stCondLst>
                                  <p:cond delay="6000"/>
                                </p:stCondLst>
                                <p:childTnLst>
                                  <p:par>
                                    <p:cTn id="75" presetID="22" presetClass="entr" presetSubtype="8" fill="hold" grpId="0" nodeType="afterEffect">
                                      <p:stCondLst>
                                        <p:cond delay="0"/>
                                      </p:stCondLst>
                                      <p:childTnLst>
                                        <p:set>
                                          <p:cBhvr>
                                            <p:cTn id="76" dur="1" fill="hold">
                                              <p:stCondLst>
                                                <p:cond delay="0"/>
                                              </p:stCondLst>
                                            </p:cTn>
                                            <p:tgtEl>
                                              <p:spTgt spid="84"/>
                                            </p:tgtEl>
                                            <p:attrNameLst>
                                              <p:attrName>style.visibility</p:attrName>
                                            </p:attrNameLst>
                                          </p:cBhvr>
                                          <p:to>
                                            <p:strVal val="visible"/>
                                          </p:to>
                                        </p:set>
                                        <p:animEffect transition="in" filter="wipe(left)">
                                          <p:cBhvr>
                                            <p:cTn id="77" dur="500"/>
                                            <p:tgtEl>
                                              <p:spTgt spid="84"/>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85"/>
                                            </p:tgtEl>
                                            <p:attrNameLst>
                                              <p:attrName>style.visibility</p:attrName>
                                            </p:attrNameLst>
                                          </p:cBhvr>
                                          <p:to>
                                            <p:strVal val="visible"/>
                                          </p:to>
                                        </p:set>
                                        <p:animEffect transition="in" filter="wipe(left)">
                                          <p:cBhvr>
                                            <p:cTn id="80" dur="500"/>
                                            <p:tgtEl>
                                              <p:spTgt spid="85"/>
                                            </p:tgtEl>
                                          </p:cBhvr>
                                        </p:animEffect>
                                      </p:childTnLst>
                                    </p:cTn>
                                  </p:par>
                                </p:childTnLst>
                              </p:cTn>
                            </p:par>
                            <p:par>
                              <p:cTn id="81" fill="hold">
                                <p:stCondLst>
                                  <p:cond delay="6500"/>
                                </p:stCondLst>
                                <p:childTnLst>
                                  <p:par>
                                    <p:cTn id="82" presetID="10" presetClass="entr" presetSubtype="0" fill="hold" grpId="0" nodeType="afterEffect">
                                      <p:stCondLst>
                                        <p:cond delay="0"/>
                                      </p:stCondLst>
                                      <p:childTnLst>
                                        <p:set>
                                          <p:cBhvr>
                                            <p:cTn id="83" dur="1" fill="hold">
                                              <p:stCondLst>
                                                <p:cond delay="0"/>
                                              </p:stCondLst>
                                            </p:cTn>
                                            <p:tgtEl>
                                              <p:spTgt spid="110"/>
                                            </p:tgtEl>
                                            <p:attrNameLst>
                                              <p:attrName>style.visibility</p:attrName>
                                            </p:attrNameLst>
                                          </p:cBhvr>
                                          <p:to>
                                            <p:strVal val="visible"/>
                                          </p:to>
                                        </p:set>
                                        <p:animEffect transition="in" filter="fade">
                                          <p:cBhvr>
                                            <p:cTn id="84" dur="20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10" grpId="0"/>
          <p:bldP spid="42" grpId="0"/>
          <p:bldP spid="43" grpId="0"/>
          <p:bldP spid="47" grpId="0" animBg="1"/>
          <p:bldP spid="48" grpId="0" animBg="1"/>
          <p:bldP spid="49" grpId="0" animBg="1"/>
          <p:bldP spid="73" grpId="0"/>
          <p:bldP spid="74" grpId="0"/>
          <p:bldP spid="84" grpId="0"/>
          <p:bldP spid="8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300"/>
                                            <p:tgtEl>
                                              <p:spTgt spid="24"/>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p:tgtEl>
                                              <p:spTgt spid="26"/>
                                            </p:tgtEl>
                                            <p:attrNameLst>
                                              <p:attrName>ppt_x</p:attrName>
                                            </p:attrNameLst>
                                          </p:cBhvr>
                                          <p:tavLst>
                                            <p:tav tm="0">
                                              <p:val>
                                                <p:strVal val="#ppt_x-#ppt_w*1.125000"/>
                                              </p:val>
                                            </p:tav>
                                            <p:tav tm="100000">
                                              <p:val>
                                                <p:strVal val="#ppt_x"/>
                                              </p:val>
                                            </p:tav>
                                          </p:tavLst>
                                        </p:anim>
                                        <p:animEffect transition="in" filter="wipe(right)">
                                          <p:cBhvr>
                                            <p:cTn id="12" dur="500"/>
                                            <p:tgtEl>
                                              <p:spTgt spid="26"/>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up)">
                                          <p:cBhvr>
                                            <p:cTn id="16" dur="350"/>
                                            <p:tgtEl>
                                              <p:spTgt spid="37"/>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47"/>
                                            </p:tgtEl>
                                            <p:attrNameLst>
                                              <p:attrName>style.visibility</p:attrName>
                                            </p:attrNameLst>
                                          </p:cBhvr>
                                          <p:to>
                                            <p:strVal val="visible"/>
                                          </p:to>
                                        </p:set>
                                        <p:anim calcmode="lin" valueType="num">
                                          <p:cBhvr>
                                            <p:cTn id="20" dur="500" fill="hold"/>
                                            <p:tgtEl>
                                              <p:spTgt spid="47"/>
                                            </p:tgtEl>
                                            <p:attrNameLst>
                                              <p:attrName>ppt_w</p:attrName>
                                            </p:attrNameLst>
                                          </p:cBhvr>
                                          <p:tavLst>
                                            <p:tav tm="0">
                                              <p:val>
                                                <p:fltVal val="0"/>
                                              </p:val>
                                            </p:tav>
                                            <p:tav tm="100000">
                                              <p:val>
                                                <p:strVal val="#ppt_w"/>
                                              </p:val>
                                            </p:tav>
                                          </p:tavLst>
                                        </p:anim>
                                        <p:anim calcmode="lin" valueType="num">
                                          <p:cBhvr>
                                            <p:cTn id="21" dur="500" fill="hold"/>
                                            <p:tgtEl>
                                              <p:spTgt spid="47"/>
                                            </p:tgtEl>
                                            <p:attrNameLst>
                                              <p:attrName>ppt_h</p:attrName>
                                            </p:attrNameLst>
                                          </p:cBhvr>
                                          <p:tavLst>
                                            <p:tav tm="0">
                                              <p:val>
                                                <p:fltVal val="0"/>
                                              </p:val>
                                            </p:tav>
                                            <p:tav tm="100000">
                                              <p:val>
                                                <p:strVal val="#ppt_h"/>
                                              </p:val>
                                            </p:tav>
                                          </p:tavLst>
                                        </p:anim>
                                        <p:animEffect transition="in" filter="fade">
                                          <p:cBhvr>
                                            <p:cTn id="22" dur="500"/>
                                            <p:tgtEl>
                                              <p:spTgt spid="47"/>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left)">
                                          <p:cBhvr>
                                            <p:cTn id="26" dur="500"/>
                                            <p:tgtEl>
                                              <p:spTgt spid="38"/>
                                            </p:tgtEl>
                                          </p:cBhvr>
                                        </p:animEffect>
                                      </p:childTnLst>
                                    </p:cTn>
                                  </p:par>
                                </p:childTnLst>
                              </p:cTn>
                            </p:par>
                            <p:par>
                              <p:cTn id="27" fill="hold">
                                <p:stCondLst>
                                  <p:cond delay="2500"/>
                                </p:stCondLst>
                                <p:childTnLst>
                                  <p:par>
                                    <p:cTn id="28" presetID="2" presetClass="entr" presetSubtype="2" fill="hold" nodeType="afterEffect">
                                      <p:stCondLst>
                                        <p:cond delay="0"/>
                                      </p:stCondLst>
                                      <p:childTnLst>
                                        <p:set>
                                          <p:cBhvr>
                                            <p:cTn id="29" dur="1" fill="hold">
                                              <p:stCondLst>
                                                <p:cond delay="0"/>
                                              </p:stCondLst>
                                            </p:cTn>
                                            <p:tgtEl>
                                              <p:spTgt spid="51"/>
                                            </p:tgtEl>
                                            <p:attrNameLst>
                                              <p:attrName>style.visibility</p:attrName>
                                            </p:attrNameLst>
                                          </p:cBhvr>
                                          <p:to>
                                            <p:strVal val="visible"/>
                                          </p:to>
                                        </p:set>
                                        <p:anim calcmode="lin" valueType="num">
                                          <p:cBhvr additive="base">
                                            <p:cTn id="30" dur="500" fill="hold"/>
                                            <p:tgtEl>
                                              <p:spTgt spid="51"/>
                                            </p:tgtEl>
                                            <p:attrNameLst>
                                              <p:attrName>ppt_x</p:attrName>
                                            </p:attrNameLst>
                                          </p:cBhvr>
                                          <p:tavLst>
                                            <p:tav tm="0">
                                              <p:val>
                                                <p:strVal val="1+#ppt_w/2"/>
                                              </p:val>
                                            </p:tav>
                                            <p:tav tm="100000">
                                              <p:val>
                                                <p:strVal val="#ppt_x"/>
                                              </p:val>
                                            </p:tav>
                                          </p:tavLst>
                                        </p:anim>
                                        <p:anim calcmode="lin" valueType="num">
                                          <p:cBhvr additive="base">
                                            <p:cTn id="31" dur="500" fill="hold"/>
                                            <p:tgtEl>
                                              <p:spTgt spid="51"/>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left)">
                                          <p:cBhvr>
                                            <p:cTn id="35" dur="500"/>
                                            <p:tgtEl>
                                              <p:spTgt spid="42"/>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wipe(left)">
                                          <p:cBhvr>
                                            <p:cTn id="38" dur="500"/>
                                            <p:tgtEl>
                                              <p:spTgt spid="43"/>
                                            </p:tgtEl>
                                          </p:cBhvr>
                                        </p:animEffect>
                                      </p:childTnLst>
                                    </p:cTn>
                                  </p:par>
                                  <p:par>
                                    <p:cTn id="39" presetID="53" presetClass="entr" presetSubtype="16" fill="hold" grpId="0" nodeType="withEffect">
                                      <p:stCondLst>
                                        <p:cond delay="750"/>
                                      </p:stCondLst>
                                      <p:childTnLst>
                                        <p:set>
                                          <p:cBhvr>
                                            <p:cTn id="40" dur="1" fill="hold">
                                              <p:stCondLst>
                                                <p:cond delay="0"/>
                                              </p:stCondLst>
                                            </p:cTn>
                                            <p:tgtEl>
                                              <p:spTgt spid="48"/>
                                            </p:tgtEl>
                                            <p:attrNameLst>
                                              <p:attrName>style.visibility</p:attrName>
                                            </p:attrNameLst>
                                          </p:cBhvr>
                                          <p:to>
                                            <p:strVal val="visible"/>
                                          </p:to>
                                        </p:set>
                                        <p:anim calcmode="lin" valueType="num">
                                          <p:cBhvr>
                                            <p:cTn id="41" dur="500" fill="hold"/>
                                            <p:tgtEl>
                                              <p:spTgt spid="48"/>
                                            </p:tgtEl>
                                            <p:attrNameLst>
                                              <p:attrName>ppt_w</p:attrName>
                                            </p:attrNameLst>
                                          </p:cBhvr>
                                          <p:tavLst>
                                            <p:tav tm="0">
                                              <p:val>
                                                <p:fltVal val="0"/>
                                              </p:val>
                                            </p:tav>
                                            <p:tav tm="100000">
                                              <p:val>
                                                <p:strVal val="#ppt_w"/>
                                              </p:val>
                                            </p:tav>
                                          </p:tavLst>
                                        </p:anim>
                                        <p:anim calcmode="lin" valueType="num">
                                          <p:cBhvr>
                                            <p:cTn id="42" dur="500" fill="hold"/>
                                            <p:tgtEl>
                                              <p:spTgt spid="48"/>
                                            </p:tgtEl>
                                            <p:attrNameLst>
                                              <p:attrName>ppt_h</p:attrName>
                                            </p:attrNameLst>
                                          </p:cBhvr>
                                          <p:tavLst>
                                            <p:tav tm="0">
                                              <p:val>
                                                <p:fltVal val="0"/>
                                              </p:val>
                                            </p:tav>
                                            <p:tav tm="100000">
                                              <p:val>
                                                <p:strVal val="#ppt_h"/>
                                              </p:val>
                                            </p:tav>
                                          </p:tavLst>
                                        </p:anim>
                                        <p:animEffect transition="in" filter="fade">
                                          <p:cBhvr>
                                            <p:cTn id="43" dur="500"/>
                                            <p:tgtEl>
                                              <p:spTgt spid="48"/>
                                            </p:tgtEl>
                                          </p:cBhvr>
                                        </p:animEffect>
                                      </p:childTnLst>
                                    </p:cTn>
                                  </p:par>
                                </p:childTnLst>
                              </p:cTn>
                            </p:par>
                            <p:par>
                              <p:cTn id="44" fill="hold">
                                <p:stCondLst>
                                  <p:cond delay="3500"/>
                                </p:stCondLst>
                                <p:childTnLst>
                                  <p:par>
                                    <p:cTn id="45" presetID="22" presetClass="entr" presetSubtype="8" fill="hold" nodeType="after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wipe(left)">
                                          <p:cBhvr>
                                            <p:cTn id="47" dur="500"/>
                                            <p:tgtEl>
                                              <p:spTgt spid="41"/>
                                            </p:tgtEl>
                                          </p:cBhvr>
                                        </p:animEffect>
                                      </p:childTnLst>
                                    </p:cTn>
                                  </p:par>
                                </p:childTnLst>
                              </p:cTn>
                            </p:par>
                            <p:par>
                              <p:cTn id="48" fill="hold">
                                <p:stCondLst>
                                  <p:cond delay="4000"/>
                                </p:stCondLst>
                                <p:childTnLst>
                                  <p:par>
                                    <p:cTn id="49" presetID="2" presetClass="entr" presetSubtype="2" fill="hold" nodeType="afterEffect">
                                      <p:stCondLst>
                                        <p:cond delay="0"/>
                                      </p:stCondLst>
                                      <p:childTnLst>
                                        <p:set>
                                          <p:cBhvr>
                                            <p:cTn id="50" dur="1" fill="hold">
                                              <p:stCondLst>
                                                <p:cond delay="0"/>
                                              </p:stCondLst>
                                            </p:cTn>
                                            <p:tgtEl>
                                              <p:spTgt spid="58"/>
                                            </p:tgtEl>
                                            <p:attrNameLst>
                                              <p:attrName>style.visibility</p:attrName>
                                            </p:attrNameLst>
                                          </p:cBhvr>
                                          <p:to>
                                            <p:strVal val="visible"/>
                                          </p:to>
                                        </p:set>
                                        <p:anim calcmode="lin" valueType="num">
                                          <p:cBhvr additive="base">
                                            <p:cTn id="51" dur="500" fill="hold"/>
                                            <p:tgtEl>
                                              <p:spTgt spid="58"/>
                                            </p:tgtEl>
                                            <p:attrNameLst>
                                              <p:attrName>ppt_x</p:attrName>
                                            </p:attrNameLst>
                                          </p:cBhvr>
                                          <p:tavLst>
                                            <p:tav tm="0">
                                              <p:val>
                                                <p:strVal val="1+#ppt_w/2"/>
                                              </p:val>
                                            </p:tav>
                                            <p:tav tm="100000">
                                              <p:val>
                                                <p:strVal val="#ppt_x"/>
                                              </p:val>
                                            </p:tav>
                                          </p:tavLst>
                                        </p:anim>
                                        <p:anim calcmode="lin" valueType="num">
                                          <p:cBhvr additive="base">
                                            <p:cTn id="52" dur="500" fill="hold"/>
                                            <p:tgtEl>
                                              <p:spTgt spid="58"/>
                                            </p:tgtEl>
                                            <p:attrNameLst>
                                              <p:attrName>ppt_y</p:attrName>
                                            </p:attrNameLst>
                                          </p:cBhvr>
                                          <p:tavLst>
                                            <p:tav tm="0">
                                              <p:val>
                                                <p:strVal val="#ppt_y"/>
                                              </p:val>
                                            </p:tav>
                                            <p:tav tm="100000">
                                              <p:val>
                                                <p:strVal val="#ppt_y"/>
                                              </p:val>
                                            </p:tav>
                                          </p:tavLst>
                                        </p:anim>
                                      </p:childTnLst>
                                    </p:cTn>
                                  </p:par>
                                </p:childTnLst>
                              </p:cTn>
                            </p:par>
                            <p:par>
                              <p:cTn id="53" fill="hold">
                                <p:stCondLst>
                                  <p:cond delay="4500"/>
                                </p:stCondLst>
                                <p:childTnLst>
                                  <p:par>
                                    <p:cTn id="54" presetID="22" presetClass="entr" presetSubtype="8" fill="hold" grpId="0" nodeType="afterEffect">
                                      <p:stCondLst>
                                        <p:cond delay="0"/>
                                      </p:stCondLst>
                                      <p:childTnLst>
                                        <p:set>
                                          <p:cBhvr>
                                            <p:cTn id="55" dur="1" fill="hold">
                                              <p:stCondLst>
                                                <p:cond delay="0"/>
                                              </p:stCondLst>
                                            </p:cTn>
                                            <p:tgtEl>
                                              <p:spTgt spid="73"/>
                                            </p:tgtEl>
                                            <p:attrNameLst>
                                              <p:attrName>style.visibility</p:attrName>
                                            </p:attrNameLst>
                                          </p:cBhvr>
                                          <p:to>
                                            <p:strVal val="visible"/>
                                          </p:to>
                                        </p:set>
                                        <p:animEffect transition="in" filter="wipe(left)">
                                          <p:cBhvr>
                                            <p:cTn id="56" dur="500"/>
                                            <p:tgtEl>
                                              <p:spTgt spid="73"/>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74"/>
                                            </p:tgtEl>
                                            <p:attrNameLst>
                                              <p:attrName>style.visibility</p:attrName>
                                            </p:attrNameLst>
                                          </p:cBhvr>
                                          <p:to>
                                            <p:strVal val="visible"/>
                                          </p:to>
                                        </p:set>
                                        <p:animEffect transition="in" filter="wipe(left)">
                                          <p:cBhvr>
                                            <p:cTn id="59" dur="500"/>
                                            <p:tgtEl>
                                              <p:spTgt spid="74"/>
                                            </p:tgtEl>
                                          </p:cBhvr>
                                        </p:animEffect>
                                      </p:childTnLst>
                                    </p:cTn>
                                  </p:par>
                                  <p:par>
                                    <p:cTn id="60" presetID="53" presetClass="entr" presetSubtype="16" fill="hold" grpId="0" nodeType="withEffect">
                                      <p:stCondLst>
                                        <p:cond delay="750"/>
                                      </p:stCondLst>
                                      <p:childTnLst>
                                        <p:set>
                                          <p:cBhvr>
                                            <p:cTn id="61" dur="1" fill="hold">
                                              <p:stCondLst>
                                                <p:cond delay="0"/>
                                              </p:stCondLst>
                                            </p:cTn>
                                            <p:tgtEl>
                                              <p:spTgt spid="49"/>
                                            </p:tgtEl>
                                            <p:attrNameLst>
                                              <p:attrName>style.visibility</p:attrName>
                                            </p:attrNameLst>
                                          </p:cBhvr>
                                          <p:to>
                                            <p:strVal val="visible"/>
                                          </p:to>
                                        </p:set>
                                        <p:anim calcmode="lin" valueType="num">
                                          <p:cBhvr>
                                            <p:cTn id="62" dur="500" fill="hold"/>
                                            <p:tgtEl>
                                              <p:spTgt spid="49"/>
                                            </p:tgtEl>
                                            <p:attrNameLst>
                                              <p:attrName>ppt_w</p:attrName>
                                            </p:attrNameLst>
                                          </p:cBhvr>
                                          <p:tavLst>
                                            <p:tav tm="0">
                                              <p:val>
                                                <p:fltVal val="0"/>
                                              </p:val>
                                            </p:tav>
                                            <p:tav tm="100000">
                                              <p:val>
                                                <p:strVal val="#ppt_w"/>
                                              </p:val>
                                            </p:tav>
                                          </p:tavLst>
                                        </p:anim>
                                        <p:anim calcmode="lin" valueType="num">
                                          <p:cBhvr>
                                            <p:cTn id="63" dur="500" fill="hold"/>
                                            <p:tgtEl>
                                              <p:spTgt spid="49"/>
                                            </p:tgtEl>
                                            <p:attrNameLst>
                                              <p:attrName>ppt_h</p:attrName>
                                            </p:attrNameLst>
                                          </p:cBhvr>
                                          <p:tavLst>
                                            <p:tav tm="0">
                                              <p:val>
                                                <p:fltVal val="0"/>
                                              </p:val>
                                            </p:tav>
                                            <p:tav tm="100000">
                                              <p:val>
                                                <p:strVal val="#ppt_h"/>
                                              </p:val>
                                            </p:tav>
                                          </p:tavLst>
                                        </p:anim>
                                        <p:animEffect transition="in" filter="fade">
                                          <p:cBhvr>
                                            <p:cTn id="64" dur="500"/>
                                            <p:tgtEl>
                                              <p:spTgt spid="49"/>
                                            </p:tgtEl>
                                          </p:cBhvr>
                                        </p:animEffect>
                                      </p:childTnLst>
                                    </p:cTn>
                                  </p:par>
                                </p:childTnLst>
                              </p:cTn>
                            </p:par>
                            <p:par>
                              <p:cTn id="65" fill="hold">
                                <p:stCondLst>
                                  <p:cond delay="5000"/>
                                </p:stCondLst>
                                <p:childTnLst>
                                  <p:par>
                                    <p:cTn id="66" presetID="22" presetClass="entr" presetSubtype="8" fill="hold" nodeType="after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wipe(left)">
                                          <p:cBhvr>
                                            <p:cTn id="68" dur="500"/>
                                            <p:tgtEl>
                                              <p:spTgt spid="39"/>
                                            </p:tgtEl>
                                          </p:cBhvr>
                                        </p:animEffect>
                                      </p:childTnLst>
                                    </p:cTn>
                                  </p:par>
                                </p:childTnLst>
                              </p:cTn>
                            </p:par>
                            <p:par>
                              <p:cTn id="69" fill="hold">
                                <p:stCondLst>
                                  <p:cond delay="5500"/>
                                </p:stCondLst>
                                <p:childTnLst>
                                  <p:par>
                                    <p:cTn id="70" presetID="2" presetClass="entr" presetSubtype="2" fill="hold" nodeType="afterEffect">
                                      <p:stCondLst>
                                        <p:cond delay="0"/>
                                      </p:stCondLst>
                                      <p:childTnLst>
                                        <p:set>
                                          <p:cBhvr>
                                            <p:cTn id="71" dur="1" fill="hold">
                                              <p:stCondLst>
                                                <p:cond delay="0"/>
                                              </p:stCondLst>
                                            </p:cTn>
                                            <p:tgtEl>
                                              <p:spTgt spid="63"/>
                                            </p:tgtEl>
                                            <p:attrNameLst>
                                              <p:attrName>style.visibility</p:attrName>
                                            </p:attrNameLst>
                                          </p:cBhvr>
                                          <p:to>
                                            <p:strVal val="visible"/>
                                          </p:to>
                                        </p:set>
                                        <p:anim calcmode="lin" valueType="num">
                                          <p:cBhvr additive="base">
                                            <p:cTn id="72" dur="500" fill="hold"/>
                                            <p:tgtEl>
                                              <p:spTgt spid="63"/>
                                            </p:tgtEl>
                                            <p:attrNameLst>
                                              <p:attrName>ppt_x</p:attrName>
                                            </p:attrNameLst>
                                          </p:cBhvr>
                                          <p:tavLst>
                                            <p:tav tm="0">
                                              <p:val>
                                                <p:strVal val="1+#ppt_w/2"/>
                                              </p:val>
                                            </p:tav>
                                            <p:tav tm="100000">
                                              <p:val>
                                                <p:strVal val="#ppt_x"/>
                                              </p:val>
                                            </p:tav>
                                          </p:tavLst>
                                        </p:anim>
                                        <p:anim calcmode="lin" valueType="num">
                                          <p:cBhvr additive="base">
                                            <p:cTn id="73" dur="500" fill="hold"/>
                                            <p:tgtEl>
                                              <p:spTgt spid="63"/>
                                            </p:tgtEl>
                                            <p:attrNameLst>
                                              <p:attrName>ppt_y</p:attrName>
                                            </p:attrNameLst>
                                          </p:cBhvr>
                                          <p:tavLst>
                                            <p:tav tm="0">
                                              <p:val>
                                                <p:strVal val="#ppt_y"/>
                                              </p:val>
                                            </p:tav>
                                            <p:tav tm="100000">
                                              <p:val>
                                                <p:strVal val="#ppt_y"/>
                                              </p:val>
                                            </p:tav>
                                          </p:tavLst>
                                        </p:anim>
                                      </p:childTnLst>
                                    </p:cTn>
                                  </p:par>
                                </p:childTnLst>
                              </p:cTn>
                            </p:par>
                            <p:par>
                              <p:cTn id="74" fill="hold">
                                <p:stCondLst>
                                  <p:cond delay="6000"/>
                                </p:stCondLst>
                                <p:childTnLst>
                                  <p:par>
                                    <p:cTn id="75" presetID="22" presetClass="entr" presetSubtype="8" fill="hold" grpId="0" nodeType="afterEffect">
                                      <p:stCondLst>
                                        <p:cond delay="0"/>
                                      </p:stCondLst>
                                      <p:childTnLst>
                                        <p:set>
                                          <p:cBhvr>
                                            <p:cTn id="76" dur="1" fill="hold">
                                              <p:stCondLst>
                                                <p:cond delay="0"/>
                                              </p:stCondLst>
                                            </p:cTn>
                                            <p:tgtEl>
                                              <p:spTgt spid="84"/>
                                            </p:tgtEl>
                                            <p:attrNameLst>
                                              <p:attrName>style.visibility</p:attrName>
                                            </p:attrNameLst>
                                          </p:cBhvr>
                                          <p:to>
                                            <p:strVal val="visible"/>
                                          </p:to>
                                        </p:set>
                                        <p:animEffect transition="in" filter="wipe(left)">
                                          <p:cBhvr>
                                            <p:cTn id="77" dur="500"/>
                                            <p:tgtEl>
                                              <p:spTgt spid="84"/>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85"/>
                                            </p:tgtEl>
                                            <p:attrNameLst>
                                              <p:attrName>style.visibility</p:attrName>
                                            </p:attrNameLst>
                                          </p:cBhvr>
                                          <p:to>
                                            <p:strVal val="visible"/>
                                          </p:to>
                                        </p:set>
                                        <p:animEffect transition="in" filter="wipe(left)">
                                          <p:cBhvr>
                                            <p:cTn id="80" dur="500"/>
                                            <p:tgtEl>
                                              <p:spTgt spid="85"/>
                                            </p:tgtEl>
                                          </p:cBhvr>
                                        </p:animEffect>
                                      </p:childTnLst>
                                    </p:cTn>
                                  </p:par>
                                </p:childTnLst>
                              </p:cTn>
                            </p:par>
                            <p:par>
                              <p:cTn id="81" fill="hold">
                                <p:stCondLst>
                                  <p:cond delay="6500"/>
                                </p:stCondLst>
                                <p:childTnLst>
                                  <p:par>
                                    <p:cTn id="82" presetID="10" presetClass="entr" presetSubtype="0" fill="hold" grpId="0" nodeType="afterEffect">
                                      <p:stCondLst>
                                        <p:cond delay="0"/>
                                      </p:stCondLst>
                                      <p:childTnLst>
                                        <p:set>
                                          <p:cBhvr>
                                            <p:cTn id="83" dur="1" fill="hold">
                                              <p:stCondLst>
                                                <p:cond delay="0"/>
                                              </p:stCondLst>
                                            </p:cTn>
                                            <p:tgtEl>
                                              <p:spTgt spid="110"/>
                                            </p:tgtEl>
                                            <p:attrNameLst>
                                              <p:attrName>style.visibility</p:attrName>
                                            </p:attrNameLst>
                                          </p:cBhvr>
                                          <p:to>
                                            <p:strVal val="visible"/>
                                          </p:to>
                                        </p:set>
                                        <p:animEffect transition="in" filter="fade">
                                          <p:cBhvr>
                                            <p:cTn id="84" dur="20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10" grpId="0"/>
          <p:bldP spid="42" grpId="0"/>
          <p:bldP spid="43" grpId="0"/>
          <p:bldP spid="47" grpId="0" animBg="1"/>
          <p:bldP spid="48" grpId="0" animBg="1"/>
          <p:bldP spid="49" grpId="0" animBg="1"/>
          <p:bldP spid="73" grpId="0"/>
          <p:bldP spid="74" grpId="0"/>
          <p:bldP spid="84" grpId="0"/>
          <p:bldP spid="85"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3779912" cy="5143500"/>
          </a:xfrm>
          <a:prstGeom prst="rect">
            <a:avLst/>
          </a:prstGeom>
          <a:solidFill>
            <a:srgbClr val="1A3F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 name="TextBox 1"/>
          <p:cNvSpPr txBox="1"/>
          <p:nvPr/>
        </p:nvSpPr>
        <p:spPr>
          <a:xfrm>
            <a:off x="4141155" y="1550234"/>
            <a:ext cx="507727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000" b="1" i="0" u="none" strike="noStrike" kern="1200" cap="none" spc="300" normalizeH="0" baseline="0" noProof="0" dirty="0">
                <a:ln>
                  <a:noFill/>
                </a:ln>
                <a:solidFill>
                  <a:srgbClr val="1A3F6C"/>
                </a:solidFill>
                <a:effectLst/>
                <a:uLnTx/>
                <a:uFillTx/>
                <a:latin typeface="微软雅黑" panose="020B0503020204020204" pitchFamily="34" charset="-122"/>
                <a:ea typeface="微软雅黑" panose="020B0503020204020204" pitchFamily="34" charset="-122"/>
                <a:cs typeface="+mn-cs"/>
              </a:rPr>
              <a:t>第五部分 心得分享</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300" normalizeH="0" baseline="0" noProof="0" dirty="0">
              <a:ln>
                <a:noFill/>
              </a:ln>
              <a:solidFill>
                <a:srgbClr val="1A3F6C"/>
              </a:solidFill>
              <a:effectLst/>
              <a:uLnTx/>
              <a:uFillTx/>
              <a:latin typeface="微软雅黑" panose="020B0503020204020204" pitchFamily="34" charset="-122"/>
              <a:ea typeface="微软雅黑" panose="020B0503020204020204" pitchFamily="34" charset="-122"/>
              <a:cs typeface="+mn-cs"/>
            </a:endParaRPr>
          </a:p>
        </p:txBody>
      </p:sp>
      <p:sp>
        <p:nvSpPr>
          <p:cNvPr id="5" name="椭圆 4"/>
          <p:cNvSpPr/>
          <p:nvPr/>
        </p:nvSpPr>
        <p:spPr>
          <a:xfrm>
            <a:off x="2262782" y="1765377"/>
            <a:ext cx="1301106" cy="13011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1" name="图片 30"/>
          <p:cNvPicPr>
            <a:picLocks noChangeAspect="1"/>
          </p:cNvPicPr>
          <p:nvPr/>
        </p:nvPicPr>
        <p:blipFill rotWithShape="1">
          <a:blip r:embed="rId3" cstate="print">
            <a:clrChange>
              <a:clrFrom>
                <a:srgbClr val="000000">
                  <a:alpha val="0"/>
                </a:srgbClr>
              </a:clrFrom>
              <a:clrTo>
                <a:srgbClr val="000000">
                  <a:alpha val="0"/>
                </a:srgbClr>
              </a:clrTo>
            </a:clrChange>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Effect>
                      <a14:colorTemperature colorTemp="8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l="5031" t="9687" r="78142" b="12851"/>
          <a:stretch>
            <a:fillRect/>
          </a:stretch>
        </p:blipFill>
        <p:spPr>
          <a:xfrm>
            <a:off x="2351189" y="1765377"/>
            <a:ext cx="1124291" cy="1301106"/>
          </a:xfrm>
          <a:prstGeom prst="rect">
            <a:avLst/>
          </a:prstGeom>
          <a:noFill/>
        </p:spPr>
      </p:pic>
      <p:sp>
        <p:nvSpPr>
          <p:cNvPr id="6" name="TextBox 17"/>
          <p:cNvSpPr txBox="1"/>
          <p:nvPr/>
        </p:nvSpPr>
        <p:spPr>
          <a:xfrm>
            <a:off x="4598127" y="2485291"/>
            <a:ext cx="2091546" cy="369332"/>
          </a:xfrm>
          <a:prstGeom prst="rect">
            <a:avLst/>
          </a:prstGeom>
          <a:noFill/>
        </p:spPr>
        <p:txBody>
          <a:bodyPr wrap="square" rtlCol="0">
            <a:spAutoFit/>
          </a:bodyPr>
          <a:lstStyle/>
          <a:p>
            <a:pPr lvl="0"/>
            <a:r>
              <a:rPr kumimoji="0" lang="zh-CN" altLang="en-US" sz="1800" b="0" i="0" u="none" strike="noStrike" kern="1200" cap="none" spc="0" normalizeH="0" baseline="0" noProof="0" dirty="0">
                <a:ln>
                  <a:noFill/>
                </a:ln>
                <a:solidFill>
                  <a:prstClr val="black"/>
                </a:solidFill>
                <a:effectLst/>
                <a:uLnTx/>
                <a:uFillTx/>
                <a:latin typeface="方正兰亭细黑_GBK" pitchFamily="2" charset="-122"/>
                <a:ea typeface="方正兰亭细黑_GBK" pitchFamily="2" charset="-122"/>
                <a:cs typeface="+mn-cs"/>
              </a:rPr>
              <a:t>考</a:t>
            </a:r>
            <a:r>
              <a:rPr lang="zh-CN" altLang="en-US" dirty="0">
                <a:solidFill>
                  <a:prstClr val="black"/>
                </a:solidFill>
                <a:latin typeface="方正兰亭细黑_GBK" pitchFamily="2" charset="-122"/>
                <a:ea typeface="方正兰亭细黑_GBK" pitchFamily="2" charset="-122"/>
              </a:rPr>
              <a:t>研学生风采展示</a:t>
            </a:r>
            <a:endParaRPr kumimoji="0" lang="zh-CN" altLang="en-US" sz="1800" b="0" i="0" u="none" strike="noStrike" kern="1200" cap="none" spc="0" normalizeH="0" baseline="0" noProof="0" dirty="0">
              <a:ln>
                <a:noFill/>
              </a:ln>
              <a:solidFill>
                <a:prstClr val="black"/>
              </a:solidFill>
              <a:effectLst/>
              <a:uLnTx/>
              <a:uFillTx/>
              <a:latin typeface="方正兰亭细黑_GBK" pitchFamily="2" charset="-122"/>
              <a:ea typeface="方正兰亭细黑_GBK" pitchFamily="2" charset="-122"/>
              <a:cs typeface="+mn-cs"/>
            </a:endParaRPr>
          </a:p>
        </p:txBody>
      </p:sp>
      <p:sp>
        <p:nvSpPr>
          <p:cNvPr id="7" name="椭圆 6"/>
          <p:cNvSpPr/>
          <p:nvPr/>
        </p:nvSpPr>
        <p:spPr>
          <a:xfrm>
            <a:off x="4278112" y="2531839"/>
            <a:ext cx="274777" cy="274777"/>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椭圆 8"/>
          <p:cNvSpPr/>
          <p:nvPr/>
        </p:nvSpPr>
        <p:spPr>
          <a:xfrm>
            <a:off x="4278112" y="3026572"/>
            <a:ext cx="274777" cy="274777"/>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TextBox 17"/>
          <p:cNvSpPr txBox="1"/>
          <p:nvPr/>
        </p:nvSpPr>
        <p:spPr>
          <a:xfrm>
            <a:off x="4591113" y="2986441"/>
            <a:ext cx="18004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方正兰亭细黑_GBK" pitchFamily="2" charset="-122"/>
                <a:ea typeface="方正兰亭细黑_GBK" pitchFamily="2" charset="-122"/>
                <a:cs typeface="+mn-cs"/>
              </a:rPr>
              <a:t>毕业生心得分享</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left)">
                                      <p:cBhvr>
                                        <p:cTn id="8" dur="500"/>
                                        <p:tgtEl>
                                          <p:spTgt spid="4"/>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ppt_x</p:attrName>
                                        </p:attrNameLst>
                                      </p:cBhvr>
                                      <p:tavLst>
                                        <p:tav tm="0">
                                          <p:val>
                                            <p:strVal val="#ppt_x-#ppt_w*1.125000"/>
                                          </p:val>
                                        </p:tav>
                                        <p:tav tm="100000">
                                          <p:val>
                                            <p:strVal val="#ppt_x"/>
                                          </p:val>
                                        </p:tav>
                                      </p:tavLst>
                                    </p:anim>
                                    <p:animEffect transition="in" filter="wipe(right)">
                                      <p:cBhvr>
                                        <p:cTn id="16" dur="500"/>
                                        <p:tgtEl>
                                          <p:spTgt spid="7"/>
                                        </p:tgtEl>
                                      </p:cBhvr>
                                    </p:animEffect>
                                  </p:childTnLst>
                                </p:cTn>
                              </p:par>
                              <p:par>
                                <p:cTn id="17" presetID="12" presetClass="entr" presetSubtype="8" fill="hold" grpId="0" nodeType="withEffect">
                                  <p:stCondLst>
                                    <p:cond delay="3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ppt_x</p:attrName>
                                        </p:attrNameLst>
                                      </p:cBhvr>
                                      <p:tavLst>
                                        <p:tav tm="0">
                                          <p:val>
                                            <p:strVal val="#ppt_x-#ppt_w*1.125000"/>
                                          </p:val>
                                        </p:tav>
                                        <p:tav tm="100000">
                                          <p:val>
                                            <p:strVal val="#ppt_x"/>
                                          </p:val>
                                        </p:tav>
                                      </p:tavLst>
                                    </p:anim>
                                    <p:animEffect transition="in" filter="wipe(right)">
                                      <p:cBhvr>
                                        <p:cTn id="20" dur="500"/>
                                        <p:tgtEl>
                                          <p:spTgt spid="6"/>
                                        </p:tgtEl>
                                      </p:cBhvr>
                                    </p:animEffect>
                                  </p:childTnLst>
                                </p:cTn>
                              </p:par>
                              <p:par>
                                <p:cTn id="21" presetID="12" presetClass="entr" presetSubtype="8"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p:tgtEl>
                                          <p:spTgt spid="9"/>
                                        </p:tgtEl>
                                        <p:attrNameLst>
                                          <p:attrName>ppt_x</p:attrName>
                                        </p:attrNameLst>
                                      </p:cBhvr>
                                      <p:tavLst>
                                        <p:tav tm="0">
                                          <p:val>
                                            <p:strVal val="#ppt_x-#ppt_w*1.125000"/>
                                          </p:val>
                                        </p:tav>
                                        <p:tav tm="100000">
                                          <p:val>
                                            <p:strVal val="#ppt_x"/>
                                          </p:val>
                                        </p:tav>
                                      </p:tavLst>
                                    </p:anim>
                                    <p:animEffect transition="in" filter="wipe(right)">
                                      <p:cBhvr>
                                        <p:cTn id="24" dur="500"/>
                                        <p:tgtEl>
                                          <p:spTgt spid="9"/>
                                        </p:tgtEl>
                                      </p:cBhvr>
                                    </p:animEffect>
                                  </p:childTnLst>
                                </p:cTn>
                              </p:par>
                              <p:par>
                                <p:cTn id="25" presetID="12" presetClass="entr" presetSubtype="8" fill="hold" grpId="0" nodeType="withEffect">
                                  <p:stCondLst>
                                    <p:cond delay="30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p:tgtEl>
                                          <p:spTgt spid="12"/>
                                        </p:tgtEl>
                                        <p:attrNameLst>
                                          <p:attrName>ppt_x</p:attrName>
                                        </p:attrNameLst>
                                      </p:cBhvr>
                                      <p:tavLst>
                                        <p:tav tm="0">
                                          <p:val>
                                            <p:strVal val="#ppt_x-#ppt_w*1.125000"/>
                                          </p:val>
                                        </p:tav>
                                        <p:tav tm="100000">
                                          <p:val>
                                            <p:strVal val="#ppt_x"/>
                                          </p:val>
                                        </p:tav>
                                      </p:tavLst>
                                    </p:anim>
                                    <p:animEffect transition="in" filter="wipe(right)">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6" grpId="0"/>
      <p:bldP spid="7" grpId="0" animBg="1"/>
      <p:bldP spid="9"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424180" y="1858010"/>
            <a:ext cx="2475865" cy="1314450"/>
          </a:xfrm>
        </p:spPr>
        <p:txBody>
          <a:bodyPr>
            <a:normAutofit fontScale="75000" lnSpcReduction="20000"/>
          </a:bodyPr>
          <a:lstStyle/>
          <a:p>
            <a:r>
              <a:rPr lang="zh-CN" altLang="en-US"/>
              <a:t>人生就像一场拉力赛，学历的提升，是弯道超车的好机会</a:t>
            </a:r>
          </a:p>
        </p:txBody>
      </p:sp>
      <p:pic>
        <p:nvPicPr>
          <p:cNvPr id="4" name="图片 3"/>
          <p:cNvPicPr>
            <a:picLocks noChangeAspect="1"/>
          </p:cNvPicPr>
          <p:nvPr/>
        </p:nvPicPr>
        <p:blipFill>
          <a:blip r:embed="rId2"/>
          <a:stretch>
            <a:fillRect/>
          </a:stretch>
        </p:blipFill>
        <p:spPr>
          <a:xfrm>
            <a:off x="3074035" y="457835"/>
            <a:ext cx="5635625" cy="4227195"/>
          </a:xfrm>
          <a:prstGeom prst="rect">
            <a:avLst/>
          </a:prstGeom>
        </p:spPr>
      </p:pic>
    </p:spTree>
  </p:cSld>
  <p:clrMapOvr>
    <a:masterClrMapping/>
  </p:clrMapOvr>
  <p:transition spd="slow">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6" name="TextBox 25"/>
          <p:cNvSpPr txBox="1"/>
          <p:nvPr/>
        </p:nvSpPr>
        <p:spPr>
          <a:xfrm>
            <a:off x="6599714" y="154666"/>
            <a:ext cx="25442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30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考研学生风采展示</a:t>
            </a:r>
          </a:p>
        </p:txBody>
      </p:sp>
      <p:sp>
        <p:nvSpPr>
          <p:cNvPr id="100" name="TextBox 99"/>
          <p:cNvSpPr txBox="1"/>
          <p:nvPr/>
        </p:nvSpPr>
        <p:spPr>
          <a:xfrm>
            <a:off x="10609990" y="6382589"/>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延时符</a:t>
            </a:r>
          </a:p>
        </p:txBody>
      </p:sp>
      <p:sp>
        <p:nvSpPr>
          <p:cNvPr id="15" name="TextBox 43"/>
          <p:cNvSpPr>
            <a:spLocks noChangeArrowheads="1"/>
          </p:cNvSpPr>
          <p:nvPr/>
        </p:nvSpPr>
        <p:spPr bwMode="auto">
          <a:xfrm>
            <a:off x="0" y="4087133"/>
            <a:ext cx="9144000" cy="861390"/>
          </a:xfrm>
          <a:prstGeom prst="rect">
            <a:avLst/>
          </a:prstGeom>
          <a:noFill/>
          <a:ln>
            <a:noFill/>
          </a:ln>
        </p:spPr>
        <p:txBody>
          <a:bodyPr wrap="square" lIns="0" tIns="0" rIns="0" bIns="0">
            <a:spAutoFit/>
          </a:bodyPr>
          <a:lstStyle/>
          <a:p>
            <a:pPr>
              <a:lnSpc>
                <a:spcPct val="120000"/>
              </a:lnSpc>
            </a:pPr>
            <a:r>
              <a:rPr lang="zh-CN" altLang="en-US" sz="1600" b="1" dirty="0">
                <a:solidFill>
                  <a:schemeClr val="bg1"/>
                </a:solidFill>
                <a:latin typeface="微软雅黑" panose="020B0503020204020204" pitchFamily="34" charset="-122"/>
                <a:ea typeface="微软雅黑" panose="020B0503020204020204" pitchFamily="34" charset="-122"/>
              </a:rPr>
              <a:t>     田梦宇</a:t>
            </a:r>
            <a:endParaRPr lang="en-US" altLang="zh-CN" b="1" dirty="0">
              <a:solidFill>
                <a:schemeClr val="bg1"/>
              </a:solidFill>
              <a:latin typeface="微软雅黑" panose="020B0503020204020204" pitchFamily="34" charset="-122"/>
              <a:ea typeface="微软雅黑" panose="020B0503020204020204" pitchFamily="34" charset="-122"/>
            </a:endParaRPr>
          </a:p>
          <a:p>
            <a:pPr algn="just">
              <a:lnSpc>
                <a:spcPct val="120000"/>
              </a:lnSpc>
            </a:pPr>
            <a:r>
              <a:rPr lang="zh-CN" altLang="en-US" sz="1600" b="1" dirty="0">
                <a:solidFill>
                  <a:schemeClr val="bg1"/>
                </a:solidFill>
                <a:latin typeface="微软雅黑" panose="020B0503020204020204" pitchFamily="34" charset="-122"/>
                <a:ea typeface="微软雅黑" panose="020B0503020204020204" pitchFamily="34" charset="-122"/>
              </a:rPr>
              <a:t>     专科专业：金属矿产地质与勘查技术</a:t>
            </a:r>
            <a:r>
              <a:rPr lang="en-US" altLang="zh-CN" sz="1600" b="1" dirty="0">
                <a:solidFill>
                  <a:schemeClr val="bg1"/>
                </a:solidFill>
                <a:latin typeface="微软雅黑" panose="020B0503020204020204" pitchFamily="34" charset="-122"/>
                <a:ea typeface="微软雅黑" panose="020B0503020204020204" pitchFamily="34" charset="-122"/>
              </a:rPr>
              <a:t>       </a:t>
            </a:r>
            <a:r>
              <a:rPr lang="zh-CN" altLang="en-US" sz="1600" b="1" dirty="0">
                <a:solidFill>
                  <a:schemeClr val="bg1"/>
                </a:solidFill>
                <a:latin typeface="微软雅黑" panose="020B0503020204020204" pitchFamily="34" charset="-122"/>
                <a:ea typeface="微软雅黑" panose="020B0503020204020204" pitchFamily="34" charset="-122"/>
              </a:rPr>
              <a:t>专本衔接专业：建筑工程</a:t>
            </a:r>
            <a:endParaRPr lang="en-US" altLang="zh-CN" sz="1600" b="1" dirty="0">
              <a:solidFill>
                <a:schemeClr val="bg1"/>
              </a:solidFill>
              <a:latin typeface="微软雅黑" panose="020B0503020204020204" pitchFamily="34" charset="-122"/>
              <a:ea typeface="微软雅黑" panose="020B0503020204020204" pitchFamily="34" charset="-122"/>
            </a:endParaRPr>
          </a:p>
          <a:p>
            <a:pPr algn="just">
              <a:lnSpc>
                <a:spcPct val="120000"/>
              </a:lnSpc>
            </a:pPr>
            <a:r>
              <a:rPr lang="zh-CN" altLang="en-US" sz="1600" b="1" dirty="0">
                <a:solidFill>
                  <a:schemeClr val="bg1"/>
                </a:solidFill>
                <a:latin typeface="微软雅黑" panose="020B0503020204020204" pitchFamily="34" charset="-122"/>
                <a:ea typeface="微软雅黑" panose="020B0503020204020204" pitchFamily="34" charset="-122"/>
              </a:rPr>
              <a:t>     考取研究生学校：</a:t>
            </a:r>
            <a:r>
              <a:rPr lang="en-US" altLang="zh-CN" sz="1600" b="1" dirty="0">
                <a:solidFill>
                  <a:schemeClr val="bg1"/>
                </a:solidFill>
                <a:latin typeface="微软雅黑" panose="020B0503020204020204" pitchFamily="34" charset="-122"/>
                <a:ea typeface="微软雅黑" panose="020B0503020204020204" pitchFamily="34" charset="-122"/>
              </a:rPr>
              <a:t>“211</a:t>
            </a:r>
            <a:r>
              <a:rPr lang="zh-CN" altLang="en-US" sz="1600" b="1" dirty="0">
                <a:solidFill>
                  <a:schemeClr val="bg1"/>
                </a:solidFill>
                <a:latin typeface="微软雅黑" panose="020B0503020204020204" pitchFamily="34" charset="-122"/>
                <a:ea typeface="微软雅黑" panose="020B0503020204020204" pitchFamily="34" charset="-122"/>
              </a:rPr>
              <a:t>工程大学</a:t>
            </a:r>
            <a:r>
              <a:rPr lang="en-US" altLang="zh-CN" sz="1600" b="1" dirty="0">
                <a:solidFill>
                  <a:schemeClr val="bg1"/>
                </a:solidFill>
                <a:latin typeface="微软雅黑" panose="020B0503020204020204" pitchFamily="34" charset="-122"/>
                <a:ea typeface="微软雅黑" panose="020B0503020204020204" pitchFamily="34" charset="-122"/>
              </a:rPr>
              <a:t>”</a:t>
            </a:r>
            <a:r>
              <a:rPr lang="zh-CN" altLang="en-US" sz="1600" b="1" dirty="0">
                <a:solidFill>
                  <a:schemeClr val="bg1"/>
                </a:solidFill>
                <a:latin typeface="微软雅黑" panose="020B0503020204020204" pitchFamily="34" charset="-122"/>
                <a:ea typeface="微软雅黑" panose="020B0503020204020204" pitchFamily="34" charset="-122"/>
              </a:rPr>
              <a:t>中国地质大学（北京）</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ppt_x</p:attrName>
                                        </p:attrNameLst>
                                      </p:cBhvr>
                                      <p:tavLst>
                                        <p:tav tm="0">
                                          <p:val>
                                            <p:strVal val="#ppt_x-#ppt_w*1.125000"/>
                                          </p:val>
                                        </p:tav>
                                        <p:tav tm="100000">
                                          <p:val>
                                            <p:strVal val="#ppt_x"/>
                                          </p:val>
                                        </p:tav>
                                      </p:tavLst>
                                    </p:anim>
                                    <p:animEffect transition="in" filter="wipe(right)">
                                      <p:cBhvr>
                                        <p:cTn id="8" dur="500"/>
                                        <p:tgtEl>
                                          <p:spTgt spid="26"/>
                                        </p:tgtEl>
                                      </p:cBhvr>
                                    </p:animEffect>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100" name="TextBox 99"/>
          <p:cNvSpPr txBox="1"/>
          <p:nvPr/>
        </p:nvSpPr>
        <p:spPr>
          <a:xfrm>
            <a:off x="10609990" y="6382589"/>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延时符</a:t>
            </a:r>
          </a:p>
        </p:txBody>
      </p:sp>
      <p:sp>
        <p:nvSpPr>
          <p:cNvPr id="15" name="TextBox 43"/>
          <p:cNvSpPr>
            <a:spLocks noChangeArrowheads="1"/>
          </p:cNvSpPr>
          <p:nvPr/>
        </p:nvSpPr>
        <p:spPr bwMode="auto">
          <a:xfrm>
            <a:off x="0" y="4087133"/>
            <a:ext cx="9144000" cy="861390"/>
          </a:xfrm>
          <a:prstGeom prst="rect">
            <a:avLst/>
          </a:prstGeom>
          <a:noFill/>
          <a:ln>
            <a:noFill/>
          </a:ln>
        </p:spPr>
        <p:txBody>
          <a:bodyPr wrap="square" lIns="0" tIns="0" rIns="0" bIns="0">
            <a:spAutoFit/>
          </a:bodyPr>
          <a:lstStyle/>
          <a:p>
            <a:pPr>
              <a:lnSpc>
                <a:spcPct val="120000"/>
              </a:lnSpc>
            </a:pPr>
            <a:r>
              <a:rPr lang="en-US" altLang="zh-CN" sz="1600" b="1" dirty="0">
                <a:solidFill>
                  <a:schemeClr val="bg1"/>
                </a:solidFill>
                <a:latin typeface="微软雅黑" panose="020B0503020204020204" pitchFamily="34" charset="-122"/>
                <a:ea typeface="微软雅黑" panose="020B0503020204020204" pitchFamily="34" charset="-122"/>
              </a:rPr>
              <a:t>      </a:t>
            </a:r>
            <a:r>
              <a:rPr lang="zh-CN" altLang="en-US" sz="1600" b="1" dirty="0">
                <a:solidFill>
                  <a:schemeClr val="bg1"/>
                </a:solidFill>
                <a:latin typeface="微软雅黑" panose="020B0503020204020204" pitchFamily="34" charset="-122"/>
                <a:ea typeface="微软雅黑" panose="020B0503020204020204" pitchFamily="34" charset="-122"/>
              </a:rPr>
              <a:t>王成安</a:t>
            </a:r>
            <a:endParaRPr lang="en-US" altLang="zh-CN" sz="1600" b="1" dirty="0">
              <a:solidFill>
                <a:schemeClr val="bg1"/>
              </a:solidFill>
              <a:latin typeface="微软雅黑" panose="020B0503020204020204" pitchFamily="34" charset="-122"/>
              <a:ea typeface="微软雅黑" panose="020B0503020204020204" pitchFamily="34" charset="-122"/>
            </a:endParaRPr>
          </a:p>
          <a:p>
            <a:pPr algn="just">
              <a:lnSpc>
                <a:spcPct val="120000"/>
              </a:lnSpc>
            </a:pPr>
            <a:r>
              <a:rPr lang="zh-CN" altLang="en-US" sz="1600" b="1" dirty="0">
                <a:solidFill>
                  <a:schemeClr val="bg1"/>
                </a:solidFill>
                <a:latin typeface="微软雅黑" panose="020B0503020204020204" pitchFamily="34" charset="-122"/>
                <a:ea typeface="微软雅黑" panose="020B0503020204020204" pitchFamily="34" charset="-122"/>
              </a:rPr>
              <a:t>      专科专业：机械设计与制造    专本衔接专业：机械制造及自动化</a:t>
            </a:r>
            <a:endParaRPr lang="en-US" altLang="zh-CN" sz="1600" b="1" dirty="0">
              <a:solidFill>
                <a:schemeClr val="bg1"/>
              </a:solidFill>
              <a:latin typeface="微软雅黑" panose="020B0503020204020204" pitchFamily="34" charset="-122"/>
              <a:ea typeface="微软雅黑" panose="020B0503020204020204" pitchFamily="34" charset="-122"/>
            </a:endParaRPr>
          </a:p>
          <a:p>
            <a:pPr algn="just">
              <a:lnSpc>
                <a:spcPct val="120000"/>
              </a:lnSpc>
            </a:pPr>
            <a:r>
              <a:rPr lang="zh-CN" altLang="en-US" sz="1600" b="1" dirty="0">
                <a:solidFill>
                  <a:schemeClr val="bg1"/>
                </a:solidFill>
                <a:latin typeface="微软雅黑" panose="020B0503020204020204" pitchFamily="34" charset="-122"/>
                <a:ea typeface="微软雅黑" panose="020B0503020204020204" pitchFamily="34" charset="-122"/>
              </a:rPr>
              <a:t>      考取研究生学校：桂林理工大学</a:t>
            </a:r>
          </a:p>
        </p:txBody>
      </p:sp>
      <p:sp>
        <p:nvSpPr>
          <p:cNvPr id="5" name="TextBox 25"/>
          <p:cNvSpPr txBox="1"/>
          <p:nvPr/>
        </p:nvSpPr>
        <p:spPr>
          <a:xfrm>
            <a:off x="6599714" y="154666"/>
            <a:ext cx="25442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30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考研学生风采展示</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1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ppt_x</p:attrName>
                                        </p:attrNameLst>
                                      </p:cBhvr>
                                      <p:tavLst>
                                        <p:tav tm="0">
                                          <p:val>
                                            <p:strVal val="#ppt_x-#ppt_w*1.125000"/>
                                          </p:val>
                                        </p:tav>
                                        <p:tav tm="100000">
                                          <p:val>
                                            <p:strVal val="#ppt_x"/>
                                          </p:val>
                                        </p:tav>
                                      </p:tavLst>
                                    </p:anim>
                                    <p:animEffect transition="in" filter="wipe(righ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直接连接符 23"/>
          <p:cNvCxnSpPr/>
          <p:nvPr/>
        </p:nvCxnSpPr>
        <p:spPr>
          <a:xfrm>
            <a:off x="515257" y="624114"/>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646880" y="289817"/>
            <a:ext cx="274777" cy="274777"/>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TextBox 25"/>
          <p:cNvSpPr txBox="1"/>
          <p:nvPr/>
        </p:nvSpPr>
        <p:spPr>
          <a:xfrm>
            <a:off x="908957" y="234905"/>
            <a:ext cx="3980180" cy="398780"/>
          </a:xfrm>
          <a:prstGeom prst="rect">
            <a:avLst/>
          </a:prstGeom>
          <a:noFill/>
        </p:spPr>
        <p:txBody>
          <a:bodyPr wrap="none" rtlCol="0">
            <a:spAutoFit/>
          </a:bodyPr>
          <a:lstStyle/>
          <a:p>
            <a:pPr lvl="0">
              <a:defRPr/>
            </a:pPr>
            <a:r>
              <a:rPr lang="zh-CN" altLang="en-US" sz="2000" b="1" spc="300" dirty="0">
                <a:solidFill>
                  <a:srgbClr val="1A3F6C"/>
                </a:solidFill>
                <a:latin typeface="微软雅黑" panose="020B0503020204020204" pitchFamily="34" charset="-122"/>
                <a:ea typeface="微软雅黑" panose="020B0503020204020204" pitchFamily="34" charset="-122"/>
              </a:rPr>
              <a:t>往届专本衔接毕业生心得分享</a:t>
            </a:r>
          </a:p>
        </p:txBody>
      </p:sp>
      <p:sp>
        <p:nvSpPr>
          <p:cNvPr id="100" name="TextBox 99"/>
          <p:cNvSpPr txBox="1"/>
          <p:nvPr/>
        </p:nvSpPr>
        <p:spPr>
          <a:xfrm>
            <a:off x="10609990" y="6382589"/>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延时符</a:t>
            </a:r>
          </a:p>
        </p:txBody>
      </p:sp>
      <p:sp>
        <p:nvSpPr>
          <p:cNvPr id="60" name="TextBox 43"/>
          <p:cNvSpPr>
            <a:spLocks noChangeArrowheads="1"/>
          </p:cNvSpPr>
          <p:nvPr/>
        </p:nvSpPr>
        <p:spPr bwMode="auto">
          <a:xfrm>
            <a:off x="514985" y="1520825"/>
            <a:ext cx="4083685"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lnSpc>
                <a:spcPct val="150000"/>
              </a:lnSpc>
            </a:pPr>
            <a:r>
              <a:rPr lang="zh-CN" altLang="en-US" sz="1400" b="1" kern="100" dirty="0">
                <a:solidFill>
                  <a:srgbClr val="00B0F0"/>
                </a:solidFill>
                <a:latin typeface="微软雅黑" panose="020B0503020204020204" pitchFamily="34" charset="-122"/>
                <a:ea typeface="微软雅黑" panose="020B0503020204020204" pitchFamily="34" charset="-122"/>
                <a:cs typeface="宋体" panose="02010600030101010101" pitchFamily="2" charset="-122"/>
              </a:rPr>
              <a:t>专业班级：</a:t>
            </a:r>
            <a:r>
              <a:rPr lang="zh-CN" sz="1400" dirty="0">
                <a:solidFill>
                  <a:prstClr val="black"/>
                </a:solidFill>
                <a:latin typeface="微软雅黑" panose="020B0503020204020204" pitchFamily="34" charset="-122"/>
                <a:ea typeface="微软雅黑" panose="020B0503020204020204" pitchFamily="34" charset="-122"/>
              </a:rPr>
              <a:t>计应</a:t>
            </a:r>
            <a:r>
              <a:rPr lang="en-US" altLang="zh-CN" sz="1400" dirty="0">
                <a:solidFill>
                  <a:prstClr val="black"/>
                </a:solidFill>
                <a:latin typeface="微软雅黑" panose="020B0503020204020204" pitchFamily="34" charset="-122"/>
                <a:ea typeface="微软雅黑" panose="020B0503020204020204" pitchFamily="34" charset="-122"/>
              </a:rPr>
              <a:t>14</a:t>
            </a:r>
            <a:r>
              <a:rPr sz="1400" dirty="0">
                <a:solidFill>
                  <a:prstClr val="black"/>
                </a:solidFill>
                <a:latin typeface="微软雅黑" panose="020B0503020204020204" pitchFamily="34" charset="-122"/>
                <a:ea typeface="微软雅黑" panose="020B0503020204020204" pitchFamily="34" charset="-122"/>
              </a:rPr>
              <a:t>-</a:t>
            </a:r>
            <a:r>
              <a:rPr lang="en-US" sz="1400" dirty="0">
                <a:solidFill>
                  <a:prstClr val="black"/>
                </a:solidFill>
                <a:latin typeface="微软雅黑" panose="020B0503020204020204" pitchFamily="34" charset="-122"/>
                <a:ea typeface="微软雅黑" panose="020B0503020204020204" pitchFamily="34" charset="-122"/>
              </a:rPr>
              <a:t>3</a:t>
            </a:r>
            <a:r>
              <a:rPr lang="zh-CN" sz="1400" dirty="0">
                <a:solidFill>
                  <a:prstClr val="black"/>
                </a:solidFill>
                <a:latin typeface="微软雅黑" panose="020B0503020204020204" pitchFamily="34" charset="-122"/>
                <a:ea typeface="微软雅黑" panose="020B0503020204020204" pitchFamily="34" charset="-122"/>
              </a:rPr>
              <a:t>班</a:t>
            </a:r>
            <a:endParaRPr sz="1400" dirty="0">
              <a:solidFill>
                <a:prstClr val="black"/>
              </a:solidFill>
              <a:latin typeface="微软雅黑" panose="020B0503020204020204" pitchFamily="34" charset="-122"/>
              <a:ea typeface="微软雅黑" panose="020B0503020204020204" pitchFamily="34" charset="-122"/>
            </a:endParaRPr>
          </a:p>
          <a:p>
            <a:pPr lvl="0" algn="just">
              <a:lnSpc>
                <a:spcPct val="150000"/>
              </a:lnSpc>
            </a:pPr>
            <a:r>
              <a:rPr lang="zh-CN" altLang="en-US" sz="1400" b="1" kern="100" dirty="0">
                <a:solidFill>
                  <a:srgbClr val="00B0F0"/>
                </a:solidFill>
                <a:latin typeface="微软雅黑" panose="020B0503020204020204" pitchFamily="34" charset="-122"/>
                <a:ea typeface="微软雅黑" panose="020B0503020204020204" pitchFamily="34" charset="-122"/>
                <a:cs typeface="宋体" panose="02010600030101010101" pitchFamily="2" charset="-122"/>
              </a:rPr>
              <a:t>专本衔接专业：</a:t>
            </a:r>
            <a:r>
              <a:rPr lang="zh-CN" altLang="en-US" sz="1400" dirty="0">
                <a:solidFill>
                  <a:prstClr val="black"/>
                </a:solidFill>
                <a:latin typeface="微软雅黑" panose="020B0503020204020204" pitchFamily="34" charset="-122"/>
                <a:ea typeface="微软雅黑" panose="020B0503020204020204" pitchFamily="34" charset="-122"/>
              </a:rPr>
              <a:t>计算机科学与技术</a:t>
            </a:r>
          </a:p>
          <a:p>
            <a:pPr lvl="0" algn="just">
              <a:lnSpc>
                <a:spcPct val="150000"/>
              </a:lnSpc>
            </a:pPr>
            <a:r>
              <a:rPr lang="zh-CN" altLang="en-US" sz="1400" b="1" kern="100" dirty="0">
                <a:solidFill>
                  <a:srgbClr val="00B0F0"/>
                </a:solidFill>
                <a:latin typeface="微软雅黑" panose="020B0503020204020204" pitchFamily="34" charset="-122"/>
                <a:ea typeface="微软雅黑" panose="020B0503020204020204" pitchFamily="34" charset="-122"/>
                <a:cs typeface="宋体" panose="02010600030101010101" pitchFamily="2" charset="-122"/>
              </a:rPr>
              <a:t>毕业去向：</a:t>
            </a:r>
            <a:r>
              <a:rPr lang="zh-CN" altLang="en-US" sz="1400" dirty="0">
                <a:solidFill>
                  <a:prstClr val="black"/>
                </a:solidFill>
                <a:latin typeface="微软雅黑" panose="020B0503020204020204" pitchFamily="34" charset="-122"/>
                <a:ea typeface="微软雅黑" panose="020B0503020204020204" pitchFamily="34" charset="-122"/>
              </a:rPr>
              <a:t>升  本</a:t>
            </a:r>
            <a:endParaRPr lang="en-US" altLang="zh-CN" sz="1400" dirty="0">
              <a:solidFill>
                <a:prstClr val="black"/>
              </a:solidFill>
              <a:latin typeface="微软雅黑" panose="020B0503020204020204" pitchFamily="34" charset="-122"/>
              <a:ea typeface="微软雅黑" panose="020B0503020204020204" pitchFamily="34" charset="-122"/>
            </a:endParaRPr>
          </a:p>
          <a:p>
            <a:pPr lvl="0" algn="just">
              <a:lnSpc>
                <a:spcPct val="150000"/>
              </a:lnSpc>
            </a:pPr>
            <a:r>
              <a:rPr lang="zh-CN" altLang="en-US" sz="1400" b="1" kern="100" dirty="0">
                <a:solidFill>
                  <a:srgbClr val="00B0F0"/>
                </a:solidFill>
                <a:latin typeface="微软雅黑" panose="020B0503020204020204" pitchFamily="34" charset="-122"/>
                <a:ea typeface="微软雅黑" panose="020B0503020204020204" pitchFamily="34" charset="-122"/>
                <a:cs typeface="宋体" panose="02010600030101010101" pitchFamily="2" charset="-122"/>
              </a:rPr>
              <a:t>学习心得：</a:t>
            </a:r>
            <a:r>
              <a:rPr lang="zh-CN" altLang="en-US" sz="1400" dirty="0">
                <a:solidFill>
                  <a:prstClr val="black"/>
                </a:solidFill>
                <a:latin typeface="微软雅黑" panose="020B0503020204020204" pitchFamily="34" charset="-122"/>
                <a:ea typeface="微软雅黑" panose="020B0503020204020204" pitchFamily="34" charset="-122"/>
              </a:rPr>
              <a:t>认真学习考试科目，课上仔细听讲，与老师及时沟通不懂的问题。课后按时完成相关作业，多读多练。一定要刷真题，该背的知识点一定要背。专本链接不管是对考研或是工作的同学都是不错的选择。</a:t>
            </a:r>
          </a:p>
          <a:p>
            <a:pPr lvl="0" algn="just">
              <a:lnSpc>
                <a:spcPct val="150000"/>
              </a:lnSpc>
            </a:pPr>
            <a:endParaRPr lang="zh-CN" altLang="en-US" sz="1400" dirty="0">
              <a:solidFill>
                <a:prstClr val="black"/>
              </a:solidFill>
              <a:latin typeface="微软雅黑" panose="020B0503020204020204" pitchFamily="34" charset="-122"/>
              <a:ea typeface="微软雅黑" panose="020B0503020204020204" pitchFamily="34" charset="-122"/>
            </a:endParaRPr>
          </a:p>
        </p:txBody>
      </p:sp>
      <p:sp>
        <p:nvSpPr>
          <p:cNvPr id="2" name="矩形 1"/>
          <p:cNvSpPr/>
          <p:nvPr/>
        </p:nvSpPr>
        <p:spPr>
          <a:xfrm>
            <a:off x="2302510" y="824230"/>
            <a:ext cx="1144270" cy="506730"/>
          </a:xfrm>
          <a:prstGeom prst="rect">
            <a:avLst/>
          </a:prstGeom>
        </p:spPr>
        <p:txBody>
          <a:bodyPr wrap="square">
            <a:spAutoFit/>
          </a:bodyPr>
          <a:lstStyle/>
          <a:p>
            <a:pPr algn="just">
              <a:lnSpc>
                <a:spcPct val="150000"/>
              </a:lnSpc>
              <a:spcAft>
                <a:spcPts val="0"/>
              </a:spcAft>
            </a:pPr>
            <a:r>
              <a:rPr lang="zh-CN" altLang="en-US" b="1" kern="100" dirty="0">
                <a:solidFill>
                  <a:srgbClr val="00B0F0"/>
                </a:solidFill>
                <a:latin typeface="微软雅黑" panose="020B0503020204020204" pitchFamily="34" charset="-122"/>
                <a:ea typeface="微软雅黑" panose="020B0503020204020204" pitchFamily="34" charset="-122"/>
                <a:cs typeface="宋体" panose="02010600030101010101" pitchFamily="2" charset="-122"/>
              </a:rPr>
              <a:t>张  莹</a:t>
            </a:r>
          </a:p>
        </p:txBody>
      </p:sp>
      <p:sp>
        <p:nvSpPr>
          <p:cNvPr id="4" name="文本框 3"/>
          <p:cNvSpPr txBox="1"/>
          <p:nvPr/>
        </p:nvSpPr>
        <p:spPr>
          <a:xfrm>
            <a:off x="6168390" y="289560"/>
            <a:ext cx="2536825" cy="368300"/>
          </a:xfrm>
          <a:prstGeom prst="rect">
            <a:avLst/>
          </a:prstGeom>
          <a:noFill/>
        </p:spPr>
        <p:txBody>
          <a:bodyPr wrap="square" rtlCol="0">
            <a:spAutoFit/>
            <a:scene3d>
              <a:camera prst="orthographicFront"/>
              <a:lightRig rig="threePt" dir="t"/>
            </a:scene3d>
          </a:bodyPr>
          <a:lstStyle/>
          <a:p>
            <a:r>
              <a:rPr lang="zh-CN" altLang="en-US">
                <a:solidFill>
                  <a:schemeClr val="accent1"/>
                </a:solidFill>
                <a:effectLst>
                  <a:outerShdw blurRad="38100" dist="25400" dir="5400000" algn="ctr" rotWithShape="0">
                    <a:srgbClr val="6E747A">
                      <a:alpha val="43000"/>
                    </a:srgbClr>
                  </a:outerShdw>
                </a:effectLst>
                <a:latin typeface="华文行楷" panose="02010800040101010101" charset="-122"/>
                <a:ea typeface="华文行楷" panose="02010800040101010101" charset="-122"/>
                <a:cs typeface="华文行楷" panose="02010800040101010101" charset="-122"/>
              </a:rPr>
              <a:t>厚德笃学  惟实励新</a:t>
            </a:r>
          </a:p>
        </p:txBody>
      </p:sp>
      <p:pic>
        <p:nvPicPr>
          <p:cNvPr id="7" name="图片 6"/>
          <p:cNvPicPr>
            <a:picLocks noChangeAspect="1"/>
          </p:cNvPicPr>
          <p:nvPr/>
        </p:nvPicPr>
        <p:blipFill>
          <a:blip r:embed="rId4"/>
          <a:stretch>
            <a:fillRect/>
          </a:stretch>
        </p:blipFill>
        <p:spPr>
          <a:xfrm>
            <a:off x="4789805" y="1031875"/>
            <a:ext cx="3768090" cy="348805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300"/>
                                        <p:tgtEl>
                                          <p:spTgt spid="2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300"/>
                                        <p:tgtEl>
                                          <p:spTgt spid="25"/>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p:tgtEl>
                                          <p:spTgt spid="26"/>
                                        </p:tgtEl>
                                        <p:attrNameLst>
                                          <p:attrName>ppt_x</p:attrName>
                                        </p:attrNameLst>
                                      </p:cBhvr>
                                      <p:tavLst>
                                        <p:tav tm="0">
                                          <p:val>
                                            <p:strVal val="#ppt_x-#ppt_w*1.125000"/>
                                          </p:val>
                                        </p:tav>
                                        <p:tav tm="100000">
                                          <p:val>
                                            <p:strVal val="#ppt_x"/>
                                          </p:val>
                                        </p:tav>
                                      </p:tavLst>
                                    </p:anim>
                                    <p:animEffect transition="in" filter="wipe(right)">
                                      <p:cBhvr>
                                        <p:cTn id="16" dur="500"/>
                                        <p:tgtEl>
                                          <p:spTgt spid="26"/>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par>
                          <p:cTn id="23" fill="hold">
                            <p:stCondLst>
                              <p:cond delay="2000"/>
                            </p:stCondLst>
                            <p:childTnLst>
                              <p:par>
                                <p:cTn id="24" presetID="53" presetClass="entr" presetSubtype="16" fill="hold" grpId="0" nodeType="afterEffect">
                                  <p:stCondLst>
                                    <p:cond delay="0"/>
                                  </p:stCondLst>
                                  <p:childTnLst>
                                    <p:set>
                                      <p:cBhvr>
                                        <p:cTn id="25" dur="1" fill="hold">
                                          <p:stCondLst>
                                            <p:cond delay="0"/>
                                          </p:stCondLst>
                                        </p:cTn>
                                        <p:tgtEl>
                                          <p:spTgt spid="60"/>
                                        </p:tgtEl>
                                        <p:attrNameLst>
                                          <p:attrName>style.visibility</p:attrName>
                                        </p:attrNameLst>
                                      </p:cBhvr>
                                      <p:to>
                                        <p:strVal val="visible"/>
                                      </p:to>
                                    </p:set>
                                    <p:anim calcmode="lin" valueType="num">
                                      <p:cBhvr>
                                        <p:cTn id="26" dur="500" fill="hold"/>
                                        <p:tgtEl>
                                          <p:spTgt spid="60"/>
                                        </p:tgtEl>
                                        <p:attrNameLst>
                                          <p:attrName>ppt_w</p:attrName>
                                        </p:attrNameLst>
                                      </p:cBhvr>
                                      <p:tavLst>
                                        <p:tav tm="0">
                                          <p:val>
                                            <p:fltVal val="0"/>
                                          </p:val>
                                        </p:tav>
                                        <p:tav tm="100000">
                                          <p:val>
                                            <p:strVal val="#ppt_w"/>
                                          </p:val>
                                        </p:tav>
                                      </p:tavLst>
                                    </p:anim>
                                    <p:anim calcmode="lin" valueType="num">
                                      <p:cBhvr>
                                        <p:cTn id="27" dur="500" fill="hold"/>
                                        <p:tgtEl>
                                          <p:spTgt spid="60"/>
                                        </p:tgtEl>
                                        <p:attrNameLst>
                                          <p:attrName>ppt_h</p:attrName>
                                        </p:attrNameLst>
                                      </p:cBhvr>
                                      <p:tavLst>
                                        <p:tav tm="0">
                                          <p:val>
                                            <p:fltVal val="0"/>
                                          </p:val>
                                        </p:tav>
                                        <p:tav tm="100000">
                                          <p:val>
                                            <p:strVal val="#ppt_h"/>
                                          </p:val>
                                        </p:tav>
                                      </p:tavLst>
                                    </p:anim>
                                    <p:animEffect transition="in" filter="fade">
                                      <p:cBhvr>
                                        <p:cTn id="28"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60"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直接连接符 23"/>
          <p:cNvCxnSpPr/>
          <p:nvPr/>
        </p:nvCxnSpPr>
        <p:spPr>
          <a:xfrm>
            <a:off x="515257" y="624114"/>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646880" y="289817"/>
            <a:ext cx="274777" cy="274777"/>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TextBox 25"/>
          <p:cNvSpPr txBox="1"/>
          <p:nvPr/>
        </p:nvSpPr>
        <p:spPr>
          <a:xfrm>
            <a:off x="908957" y="234905"/>
            <a:ext cx="3980180" cy="398780"/>
          </a:xfrm>
          <a:prstGeom prst="rect">
            <a:avLst/>
          </a:prstGeom>
          <a:noFill/>
        </p:spPr>
        <p:txBody>
          <a:bodyPr wrap="none" rtlCol="0">
            <a:spAutoFit/>
          </a:bodyPr>
          <a:lstStyle/>
          <a:p>
            <a:pPr lvl="0">
              <a:defRPr/>
            </a:pPr>
            <a:r>
              <a:rPr lang="zh-CN" altLang="en-US" sz="2000" b="1" spc="300" dirty="0">
                <a:solidFill>
                  <a:srgbClr val="1A3F6C"/>
                </a:solidFill>
                <a:latin typeface="微软雅黑" panose="020B0503020204020204" pitchFamily="34" charset="-122"/>
                <a:ea typeface="微软雅黑" panose="020B0503020204020204" pitchFamily="34" charset="-122"/>
              </a:rPr>
              <a:t>往届专本衔接毕业生心得分享</a:t>
            </a:r>
          </a:p>
        </p:txBody>
      </p:sp>
      <p:sp>
        <p:nvSpPr>
          <p:cNvPr id="100" name="TextBox 99"/>
          <p:cNvSpPr txBox="1"/>
          <p:nvPr/>
        </p:nvSpPr>
        <p:spPr>
          <a:xfrm>
            <a:off x="10609990" y="6382589"/>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延时符</a:t>
            </a:r>
          </a:p>
        </p:txBody>
      </p:sp>
      <p:sp>
        <p:nvSpPr>
          <p:cNvPr id="60" name="TextBox 43"/>
          <p:cNvSpPr>
            <a:spLocks noChangeArrowheads="1"/>
          </p:cNvSpPr>
          <p:nvPr/>
        </p:nvSpPr>
        <p:spPr bwMode="auto">
          <a:xfrm>
            <a:off x="574675" y="1470025"/>
            <a:ext cx="468757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lnSpc>
                <a:spcPct val="150000"/>
              </a:lnSpc>
            </a:pPr>
            <a:r>
              <a:rPr lang="zh-CN" altLang="en-US" sz="1400" b="1" kern="100" dirty="0">
                <a:solidFill>
                  <a:srgbClr val="00B0F0"/>
                </a:solidFill>
                <a:latin typeface="微软雅黑" panose="020B0503020204020204" pitchFamily="34" charset="-122"/>
                <a:ea typeface="微软雅黑" panose="020B0503020204020204" pitchFamily="34" charset="-122"/>
                <a:cs typeface="宋体" panose="02010600030101010101" pitchFamily="2" charset="-122"/>
              </a:rPr>
              <a:t>专业班级：</a:t>
            </a:r>
            <a:r>
              <a:rPr lang="zh-CN" altLang="en-US" sz="1400" dirty="0">
                <a:solidFill>
                  <a:prstClr val="black"/>
                </a:solidFill>
                <a:latin typeface="微软雅黑" panose="020B0503020204020204" pitchFamily="34" charset="-122"/>
                <a:ea typeface="微软雅黑" panose="020B0503020204020204" pitchFamily="34" charset="-122"/>
              </a:rPr>
              <a:t>网络</a:t>
            </a:r>
            <a:r>
              <a:rPr sz="1400" dirty="0">
                <a:solidFill>
                  <a:prstClr val="black"/>
                </a:solidFill>
                <a:latin typeface="微软雅黑" panose="020B0503020204020204" pitchFamily="34" charset="-122"/>
                <a:ea typeface="微软雅黑" panose="020B0503020204020204" pitchFamily="34" charset="-122"/>
              </a:rPr>
              <a:t>1</a:t>
            </a:r>
            <a:r>
              <a:rPr lang="en-US" sz="1400" dirty="0">
                <a:solidFill>
                  <a:prstClr val="black"/>
                </a:solidFill>
                <a:latin typeface="微软雅黑" panose="020B0503020204020204" pitchFamily="34" charset="-122"/>
                <a:ea typeface="微软雅黑" panose="020B0503020204020204" pitchFamily="34" charset="-122"/>
              </a:rPr>
              <a:t>5</a:t>
            </a:r>
            <a:r>
              <a:rPr sz="1400" dirty="0">
                <a:solidFill>
                  <a:prstClr val="black"/>
                </a:solidFill>
                <a:latin typeface="微软雅黑" panose="020B0503020204020204" pitchFamily="34" charset="-122"/>
                <a:ea typeface="微软雅黑" panose="020B0503020204020204" pitchFamily="34" charset="-122"/>
              </a:rPr>
              <a:t>-</a:t>
            </a:r>
            <a:r>
              <a:rPr lang="en-US" sz="1400" dirty="0">
                <a:solidFill>
                  <a:prstClr val="black"/>
                </a:solidFill>
                <a:latin typeface="微软雅黑" panose="020B0503020204020204" pitchFamily="34" charset="-122"/>
                <a:ea typeface="微软雅黑" panose="020B0503020204020204" pitchFamily="34" charset="-122"/>
              </a:rPr>
              <a:t>2</a:t>
            </a:r>
            <a:r>
              <a:rPr sz="1400" dirty="0">
                <a:solidFill>
                  <a:prstClr val="black"/>
                </a:solidFill>
                <a:latin typeface="微软雅黑" panose="020B0503020204020204" pitchFamily="34" charset="-122"/>
                <a:ea typeface="微软雅黑" panose="020B0503020204020204" pitchFamily="34" charset="-122"/>
              </a:rPr>
              <a:t>班</a:t>
            </a:r>
          </a:p>
          <a:p>
            <a:pPr lvl="0" algn="just">
              <a:lnSpc>
                <a:spcPct val="150000"/>
              </a:lnSpc>
            </a:pPr>
            <a:r>
              <a:rPr lang="zh-CN" altLang="en-US" sz="1400" b="1" kern="100" dirty="0">
                <a:solidFill>
                  <a:srgbClr val="00B0F0"/>
                </a:solidFill>
                <a:latin typeface="微软雅黑" panose="020B0503020204020204" pitchFamily="34" charset="-122"/>
                <a:ea typeface="微软雅黑" panose="020B0503020204020204" pitchFamily="34" charset="-122"/>
                <a:cs typeface="宋体" panose="02010600030101010101" pitchFamily="2" charset="-122"/>
              </a:rPr>
              <a:t>专本衔接专业：</a:t>
            </a:r>
            <a:r>
              <a:rPr lang="zh-CN" altLang="en-US" sz="1400" dirty="0">
                <a:solidFill>
                  <a:prstClr val="black"/>
                </a:solidFill>
                <a:latin typeface="微软雅黑" panose="020B0503020204020204" pitchFamily="34" charset="-122"/>
                <a:ea typeface="微软雅黑" panose="020B0503020204020204" pitchFamily="34" charset="-122"/>
              </a:rPr>
              <a:t>计算机科学与技术</a:t>
            </a:r>
          </a:p>
          <a:p>
            <a:pPr lvl="0" algn="just">
              <a:lnSpc>
                <a:spcPct val="150000"/>
              </a:lnSpc>
            </a:pPr>
            <a:r>
              <a:rPr lang="zh-CN" altLang="en-US" sz="1400" b="1" kern="100" dirty="0">
                <a:solidFill>
                  <a:srgbClr val="00B0F0"/>
                </a:solidFill>
                <a:latin typeface="微软雅黑" panose="020B0503020204020204" pitchFamily="34" charset="-122"/>
                <a:ea typeface="微软雅黑" panose="020B0503020204020204" pitchFamily="34" charset="-122"/>
                <a:cs typeface="宋体" panose="02010600030101010101" pitchFamily="2" charset="-122"/>
              </a:rPr>
              <a:t>毕业去向：</a:t>
            </a:r>
            <a:r>
              <a:rPr lang="zh-CN" altLang="en-US" sz="1400" dirty="0">
                <a:solidFill>
                  <a:prstClr val="black"/>
                </a:solidFill>
                <a:latin typeface="微软雅黑" panose="020B0503020204020204" pitchFamily="34" charset="-122"/>
                <a:ea typeface="微软雅黑" panose="020B0503020204020204" pitchFamily="34" charset="-122"/>
              </a:rPr>
              <a:t>升  本</a:t>
            </a:r>
          </a:p>
          <a:p>
            <a:pPr lvl="0" algn="just">
              <a:lnSpc>
                <a:spcPct val="150000"/>
              </a:lnSpc>
            </a:pPr>
            <a:r>
              <a:rPr lang="zh-CN" altLang="en-US" sz="1400" b="1" kern="100" dirty="0">
                <a:solidFill>
                  <a:srgbClr val="00B0F0"/>
                </a:solidFill>
                <a:latin typeface="微软雅黑" panose="020B0503020204020204" pitchFamily="34" charset="-122"/>
                <a:ea typeface="微软雅黑" panose="020B0503020204020204" pitchFamily="34" charset="-122"/>
                <a:cs typeface="宋体" panose="02010600030101010101" pitchFamily="2" charset="-122"/>
              </a:rPr>
              <a:t>学习心得：</a:t>
            </a:r>
            <a:r>
              <a:rPr sz="1400" dirty="0">
                <a:solidFill>
                  <a:prstClr val="black"/>
                </a:solidFill>
                <a:latin typeface="微软雅黑" panose="020B0503020204020204" pitchFamily="34" charset="-122"/>
                <a:ea typeface="微软雅黑" panose="020B0503020204020204" pitchFamily="34" charset="-122"/>
              </a:rPr>
              <a:t>在刚进入大学的时候，对专本衔接非常陌生，通过老师、学姐们的介绍，慢慢试开始了解。发现可以利用自己的时间进行学习专业性的知识并且还能拿到证，考过获得毕业证和学位证后可直接考研。专本衔接的课程需要依靠自身的学习能力再结合老师课上讲的知识点，最重要的是要相信努力是有回报的。</a:t>
            </a:r>
            <a:endParaRPr lang="zh-CN" altLang="en-US" sz="1400" dirty="0">
              <a:solidFill>
                <a:prstClr val="black"/>
              </a:solidFill>
              <a:latin typeface="微软雅黑" panose="020B0503020204020204" pitchFamily="34" charset="-122"/>
              <a:ea typeface="微软雅黑" panose="020B0503020204020204" pitchFamily="34" charset="-122"/>
            </a:endParaRPr>
          </a:p>
        </p:txBody>
      </p:sp>
      <p:sp>
        <p:nvSpPr>
          <p:cNvPr id="2" name="矩形 1"/>
          <p:cNvSpPr/>
          <p:nvPr/>
        </p:nvSpPr>
        <p:spPr>
          <a:xfrm>
            <a:off x="2688726" y="917150"/>
            <a:ext cx="954107" cy="499624"/>
          </a:xfrm>
          <a:prstGeom prst="rect">
            <a:avLst/>
          </a:prstGeom>
        </p:spPr>
        <p:txBody>
          <a:bodyPr wrap="none">
            <a:spAutoFit/>
          </a:bodyPr>
          <a:lstStyle/>
          <a:p>
            <a:pPr algn="just">
              <a:lnSpc>
                <a:spcPct val="150000"/>
              </a:lnSpc>
              <a:spcAft>
                <a:spcPts val="0"/>
              </a:spcAft>
            </a:pPr>
            <a:r>
              <a:rPr lang="zh-CN" altLang="en-US" sz="2000" b="1" kern="100" dirty="0" smtClean="0">
                <a:solidFill>
                  <a:srgbClr val="7030A0"/>
                </a:solidFill>
                <a:latin typeface="微软雅黑" panose="020B0503020204020204" pitchFamily="34" charset="-122"/>
                <a:ea typeface="微软雅黑" panose="020B0503020204020204" pitchFamily="34" charset="-122"/>
                <a:cs typeface="宋体" panose="02010600030101010101" pitchFamily="2" charset="-122"/>
              </a:rPr>
              <a:t>黄智康</a:t>
            </a:r>
            <a:endParaRPr lang="zh-CN" altLang="en-US" sz="2000" b="1" kern="100" dirty="0">
              <a:solidFill>
                <a:srgbClr val="7030A0"/>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4" name="文本框 3"/>
          <p:cNvSpPr txBox="1"/>
          <p:nvPr/>
        </p:nvSpPr>
        <p:spPr>
          <a:xfrm>
            <a:off x="6309995" y="289560"/>
            <a:ext cx="2536825" cy="368300"/>
          </a:xfrm>
          <a:prstGeom prst="rect">
            <a:avLst/>
          </a:prstGeom>
          <a:noFill/>
        </p:spPr>
        <p:txBody>
          <a:bodyPr wrap="square" rtlCol="0">
            <a:spAutoFit/>
            <a:scene3d>
              <a:camera prst="orthographicFront"/>
              <a:lightRig rig="threePt" dir="t"/>
            </a:scene3d>
          </a:bodyPr>
          <a:lstStyle/>
          <a:p>
            <a:r>
              <a:rPr lang="zh-CN" altLang="en-US">
                <a:solidFill>
                  <a:schemeClr val="accent1"/>
                </a:solidFill>
                <a:effectLst>
                  <a:outerShdw blurRad="38100" dist="25400" dir="5400000" algn="ctr" rotWithShape="0">
                    <a:srgbClr val="6E747A">
                      <a:alpha val="43000"/>
                    </a:srgbClr>
                  </a:outerShdw>
                </a:effectLst>
                <a:latin typeface="华文行楷" panose="02010800040101010101" charset="-122"/>
                <a:ea typeface="华文行楷" panose="02010800040101010101" charset="-122"/>
                <a:cs typeface="华文行楷" panose="02010800040101010101" charset="-122"/>
              </a:rPr>
              <a:t>厚德笃学  惟实励新</a:t>
            </a:r>
          </a:p>
        </p:txBody>
      </p:sp>
      <p:pic>
        <p:nvPicPr>
          <p:cNvPr id="6" name="图片 5" descr=")TCV6EN[I$CZDIF_[~A__8N"/>
          <p:cNvPicPr>
            <a:picLocks noChangeAspect="1"/>
          </p:cNvPicPr>
          <p:nvPr/>
        </p:nvPicPr>
        <p:blipFill>
          <a:blip r:embed="rId4"/>
          <a:stretch>
            <a:fillRect/>
          </a:stretch>
        </p:blipFill>
        <p:spPr>
          <a:xfrm>
            <a:off x="5798820" y="1302385"/>
            <a:ext cx="3226435" cy="356679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300"/>
                                        <p:tgtEl>
                                          <p:spTgt spid="2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300"/>
                                        <p:tgtEl>
                                          <p:spTgt spid="25"/>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p:tgtEl>
                                          <p:spTgt spid="26"/>
                                        </p:tgtEl>
                                        <p:attrNameLst>
                                          <p:attrName>ppt_x</p:attrName>
                                        </p:attrNameLst>
                                      </p:cBhvr>
                                      <p:tavLst>
                                        <p:tav tm="0">
                                          <p:val>
                                            <p:strVal val="#ppt_x-#ppt_w*1.125000"/>
                                          </p:val>
                                        </p:tav>
                                        <p:tav tm="100000">
                                          <p:val>
                                            <p:strVal val="#ppt_x"/>
                                          </p:val>
                                        </p:tav>
                                      </p:tavLst>
                                    </p:anim>
                                    <p:animEffect transition="in" filter="wipe(right)">
                                      <p:cBhvr>
                                        <p:cTn id="16" dur="500"/>
                                        <p:tgtEl>
                                          <p:spTgt spid="26"/>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par>
                          <p:cTn id="23" fill="hold">
                            <p:stCondLst>
                              <p:cond delay="2000"/>
                            </p:stCondLst>
                            <p:childTnLst>
                              <p:par>
                                <p:cTn id="24" presetID="53" presetClass="entr" presetSubtype="16" fill="hold" grpId="0" nodeType="afterEffect">
                                  <p:stCondLst>
                                    <p:cond delay="0"/>
                                  </p:stCondLst>
                                  <p:childTnLst>
                                    <p:set>
                                      <p:cBhvr>
                                        <p:cTn id="25" dur="1" fill="hold">
                                          <p:stCondLst>
                                            <p:cond delay="0"/>
                                          </p:stCondLst>
                                        </p:cTn>
                                        <p:tgtEl>
                                          <p:spTgt spid="60"/>
                                        </p:tgtEl>
                                        <p:attrNameLst>
                                          <p:attrName>style.visibility</p:attrName>
                                        </p:attrNameLst>
                                      </p:cBhvr>
                                      <p:to>
                                        <p:strVal val="visible"/>
                                      </p:to>
                                    </p:set>
                                    <p:anim calcmode="lin" valueType="num">
                                      <p:cBhvr>
                                        <p:cTn id="26" dur="500" fill="hold"/>
                                        <p:tgtEl>
                                          <p:spTgt spid="60"/>
                                        </p:tgtEl>
                                        <p:attrNameLst>
                                          <p:attrName>ppt_w</p:attrName>
                                        </p:attrNameLst>
                                      </p:cBhvr>
                                      <p:tavLst>
                                        <p:tav tm="0">
                                          <p:val>
                                            <p:fltVal val="0"/>
                                          </p:val>
                                        </p:tav>
                                        <p:tav tm="100000">
                                          <p:val>
                                            <p:strVal val="#ppt_w"/>
                                          </p:val>
                                        </p:tav>
                                      </p:tavLst>
                                    </p:anim>
                                    <p:anim calcmode="lin" valueType="num">
                                      <p:cBhvr>
                                        <p:cTn id="27" dur="500" fill="hold"/>
                                        <p:tgtEl>
                                          <p:spTgt spid="60"/>
                                        </p:tgtEl>
                                        <p:attrNameLst>
                                          <p:attrName>ppt_h</p:attrName>
                                        </p:attrNameLst>
                                      </p:cBhvr>
                                      <p:tavLst>
                                        <p:tav tm="0">
                                          <p:val>
                                            <p:fltVal val="0"/>
                                          </p:val>
                                        </p:tav>
                                        <p:tav tm="100000">
                                          <p:val>
                                            <p:strVal val="#ppt_h"/>
                                          </p:val>
                                        </p:tav>
                                      </p:tavLst>
                                    </p:anim>
                                    <p:animEffect transition="in" filter="fade">
                                      <p:cBhvr>
                                        <p:cTn id="28"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60"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直接连接符 23"/>
          <p:cNvCxnSpPr/>
          <p:nvPr/>
        </p:nvCxnSpPr>
        <p:spPr>
          <a:xfrm>
            <a:off x="515257" y="624114"/>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646880" y="289817"/>
            <a:ext cx="274777" cy="274777"/>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TextBox 25"/>
          <p:cNvSpPr txBox="1"/>
          <p:nvPr/>
        </p:nvSpPr>
        <p:spPr>
          <a:xfrm>
            <a:off x="908957" y="234905"/>
            <a:ext cx="3980180" cy="398780"/>
          </a:xfrm>
          <a:prstGeom prst="rect">
            <a:avLst/>
          </a:prstGeom>
          <a:noFill/>
        </p:spPr>
        <p:txBody>
          <a:bodyPr wrap="none" rtlCol="0">
            <a:spAutoFit/>
          </a:bodyPr>
          <a:lstStyle/>
          <a:p>
            <a:pPr lvl="0">
              <a:defRPr/>
            </a:pPr>
            <a:r>
              <a:rPr lang="zh-CN" altLang="en-US" sz="2000" b="1" spc="300" dirty="0">
                <a:solidFill>
                  <a:srgbClr val="1A3F6C"/>
                </a:solidFill>
                <a:latin typeface="微软雅黑" panose="020B0503020204020204" pitchFamily="34" charset="-122"/>
                <a:ea typeface="微软雅黑" panose="020B0503020204020204" pitchFamily="34" charset="-122"/>
              </a:rPr>
              <a:t>往届专本衔接毕业生心得分享</a:t>
            </a:r>
          </a:p>
        </p:txBody>
      </p:sp>
      <p:sp>
        <p:nvSpPr>
          <p:cNvPr id="100" name="TextBox 99"/>
          <p:cNvSpPr txBox="1"/>
          <p:nvPr/>
        </p:nvSpPr>
        <p:spPr>
          <a:xfrm>
            <a:off x="10609990" y="6382589"/>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延时符</a:t>
            </a:r>
          </a:p>
        </p:txBody>
      </p:sp>
      <p:sp>
        <p:nvSpPr>
          <p:cNvPr id="60" name="TextBox 43"/>
          <p:cNvSpPr>
            <a:spLocks noChangeArrowheads="1"/>
          </p:cNvSpPr>
          <p:nvPr/>
        </p:nvSpPr>
        <p:spPr bwMode="auto">
          <a:xfrm>
            <a:off x="552538" y="1555613"/>
            <a:ext cx="4111913"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lnSpc>
                <a:spcPct val="150000"/>
              </a:lnSpc>
            </a:pPr>
            <a:r>
              <a:rPr lang="zh-CN" altLang="en-US" sz="1400" b="1" kern="100" dirty="0">
                <a:solidFill>
                  <a:srgbClr val="00B0F0"/>
                </a:solidFill>
                <a:latin typeface="微软雅黑" panose="020B0503020204020204" pitchFamily="34" charset="-122"/>
                <a:ea typeface="微软雅黑" panose="020B0503020204020204" pitchFamily="34" charset="-122"/>
                <a:cs typeface="宋体" panose="02010600030101010101" pitchFamily="2" charset="-122"/>
              </a:rPr>
              <a:t>专业班级：</a:t>
            </a:r>
            <a:r>
              <a:rPr lang="zh-CN" altLang="en-US" sz="1400" dirty="0">
                <a:solidFill>
                  <a:prstClr val="black"/>
                </a:solidFill>
                <a:latin typeface="微软雅黑" panose="020B0503020204020204" pitchFamily="34" charset="-122"/>
                <a:ea typeface="微软雅黑" panose="020B0503020204020204" pitchFamily="34" charset="-122"/>
              </a:rPr>
              <a:t>计信1</a:t>
            </a:r>
            <a:r>
              <a:rPr lang="en-US" altLang="zh-CN" sz="1400" dirty="0">
                <a:solidFill>
                  <a:prstClr val="black"/>
                </a:solidFill>
                <a:latin typeface="微软雅黑" panose="020B0503020204020204" pitchFamily="34" charset="-122"/>
                <a:ea typeface="微软雅黑" panose="020B0503020204020204" pitchFamily="34" charset="-122"/>
              </a:rPr>
              <a:t>5</a:t>
            </a:r>
            <a:r>
              <a:rPr lang="zh-CN" altLang="en-US" sz="1400" dirty="0">
                <a:solidFill>
                  <a:prstClr val="black"/>
                </a:solidFill>
                <a:latin typeface="微软雅黑" panose="020B0503020204020204" pitchFamily="34" charset="-122"/>
                <a:ea typeface="微软雅黑" panose="020B0503020204020204" pitchFamily="34" charset="-122"/>
              </a:rPr>
              <a:t>-1班</a:t>
            </a:r>
            <a:endParaRPr lang="en-US" altLang="zh-CN" sz="1400" dirty="0">
              <a:solidFill>
                <a:prstClr val="black"/>
              </a:solidFill>
              <a:latin typeface="微软雅黑" panose="020B0503020204020204" pitchFamily="34" charset="-122"/>
              <a:ea typeface="微软雅黑" panose="020B0503020204020204" pitchFamily="34" charset="-122"/>
            </a:endParaRPr>
          </a:p>
          <a:p>
            <a:pPr lvl="0" algn="just">
              <a:lnSpc>
                <a:spcPct val="150000"/>
              </a:lnSpc>
            </a:pPr>
            <a:r>
              <a:rPr lang="zh-CN" altLang="en-US" sz="1400" b="1" kern="100" dirty="0">
                <a:solidFill>
                  <a:srgbClr val="00B0F0"/>
                </a:solidFill>
                <a:latin typeface="微软雅黑" panose="020B0503020204020204" pitchFamily="34" charset="-122"/>
                <a:ea typeface="微软雅黑" panose="020B0503020204020204" pitchFamily="34" charset="-122"/>
                <a:cs typeface="宋体" panose="02010600030101010101" pitchFamily="2" charset="-122"/>
              </a:rPr>
              <a:t>专本衔接专业：</a:t>
            </a:r>
            <a:r>
              <a:rPr sz="1400" dirty="0">
                <a:solidFill>
                  <a:prstClr val="black"/>
                </a:solidFill>
                <a:latin typeface="微软雅黑" panose="020B0503020204020204" pitchFamily="34" charset="-122"/>
                <a:ea typeface="微软雅黑" panose="020B0503020204020204" pitchFamily="34" charset="-122"/>
              </a:rPr>
              <a:t>计算机科学与技术</a:t>
            </a:r>
            <a:endParaRPr lang="zh-CN" altLang="en-US" sz="1400" dirty="0">
              <a:solidFill>
                <a:prstClr val="black"/>
              </a:solidFill>
              <a:latin typeface="微软雅黑" panose="020B0503020204020204" pitchFamily="34" charset="-122"/>
              <a:ea typeface="微软雅黑" panose="020B0503020204020204" pitchFamily="34" charset="-122"/>
            </a:endParaRPr>
          </a:p>
          <a:p>
            <a:pPr lvl="0" algn="just">
              <a:lnSpc>
                <a:spcPct val="150000"/>
              </a:lnSpc>
            </a:pPr>
            <a:r>
              <a:rPr lang="zh-CN" altLang="en-US" sz="1400" b="1" kern="100" dirty="0">
                <a:solidFill>
                  <a:srgbClr val="00B0F0"/>
                </a:solidFill>
                <a:latin typeface="微软雅黑" panose="020B0503020204020204" pitchFamily="34" charset="-122"/>
                <a:ea typeface="微软雅黑" panose="020B0503020204020204" pitchFamily="34" charset="-122"/>
                <a:cs typeface="宋体" panose="02010600030101010101" pitchFamily="2" charset="-122"/>
              </a:rPr>
              <a:t>毕业去向：</a:t>
            </a:r>
            <a:r>
              <a:rPr sz="1400" dirty="0">
                <a:solidFill>
                  <a:prstClr val="black"/>
                </a:solidFill>
                <a:latin typeface="微软雅黑" panose="020B0503020204020204" pitchFamily="34" charset="-122"/>
                <a:ea typeface="微软雅黑" panose="020B0503020204020204" pitchFamily="34" charset="-122"/>
              </a:rPr>
              <a:t>升   本</a:t>
            </a:r>
            <a:endParaRPr lang="zh-CN" altLang="en-US" sz="1400" dirty="0">
              <a:solidFill>
                <a:prstClr val="black"/>
              </a:solidFill>
              <a:latin typeface="微软雅黑" panose="020B0503020204020204" pitchFamily="34" charset="-122"/>
              <a:ea typeface="微软雅黑" panose="020B0503020204020204" pitchFamily="34" charset="-122"/>
            </a:endParaRPr>
          </a:p>
          <a:p>
            <a:pPr lvl="0" algn="just">
              <a:lnSpc>
                <a:spcPct val="150000"/>
              </a:lnSpc>
            </a:pPr>
            <a:r>
              <a:rPr lang="zh-CN" altLang="en-US" sz="1400" b="1" kern="100" dirty="0">
                <a:solidFill>
                  <a:srgbClr val="00B0F0"/>
                </a:solidFill>
                <a:latin typeface="微软雅黑" panose="020B0503020204020204" pitchFamily="34" charset="-122"/>
                <a:ea typeface="微软雅黑" panose="020B0503020204020204" pitchFamily="34" charset="-122"/>
                <a:cs typeface="宋体" panose="02010600030101010101" pitchFamily="2" charset="-122"/>
              </a:rPr>
              <a:t>学习心得：</a:t>
            </a:r>
            <a:r>
              <a:rPr sz="1400" dirty="0">
                <a:solidFill>
                  <a:prstClr val="black"/>
                </a:solidFill>
                <a:latin typeface="微软雅黑" panose="020B0503020204020204" pitchFamily="34" charset="-122"/>
                <a:ea typeface="微软雅黑" panose="020B0503020204020204" pitchFamily="34" charset="-122"/>
              </a:rPr>
              <a:t>一旦选择了方向就要坚持下去。好好听课，认真做笔记、画重点，主动学习，认真对待每一科考试；积极完成论文导师布置的任务，按时交论文材料。专本衔接可以让我们提升学历，让我们能够充实自己的大学生活、培养自学能力，同时提升学历，以便我们能够有更好的发展</a:t>
            </a:r>
            <a:r>
              <a:rPr lang="zh-CN" altLang="en-US" sz="1400" dirty="0">
                <a:solidFill>
                  <a:prstClr val="black"/>
                </a:solidFill>
                <a:latin typeface="微软雅黑" panose="020B0503020204020204" pitchFamily="34" charset="-122"/>
                <a:ea typeface="微软雅黑" panose="020B0503020204020204" pitchFamily="34" charset="-122"/>
              </a:rPr>
              <a:t>。</a:t>
            </a:r>
          </a:p>
        </p:txBody>
      </p:sp>
      <p:sp>
        <p:nvSpPr>
          <p:cNvPr id="2" name="矩形 1"/>
          <p:cNvSpPr/>
          <p:nvPr/>
        </p:nvSpPr>
        <p:spPr>
          <a:xfrm>
            <a:off x="2731078" y="996453"/>
            <a:ext cx="868680" cy="506730"/>
          </a:xfrm>
          <a:prstGeom prst="rect">
            <a:avLst/>
          </a:prstGeom>
        </p:spPr>
        <p:txBody>
          <a:bodyPr wrap="none">
            <a:spAutoFit/>
          </a:bodyPr>
          <a:lstStyle/>
          <a:p>
            <a:pPr algn="ctr">
              <a:lnSpc>
                <a:spcPct val="150000"/>
              </a:lnSpc>
              <a:spcAft>
                <a:spcPts val="0"/>
              </a:spcAft>
            </a:pPr>
            <a:r>
              <a:rPr lang="zh-CN" altLang="en-US" b="1" kern="100" dirty="0">
                <a:gradFill>
                  <a:gsLst>
                    <a:gs pos="0">
                      <a:srgbClr val="7B32B2"/>
                    </a:gs>
                    <a:gs pos="100000">
                      <a:srgbClr val="401A5D"/>
                    </a:gs>
                  </a:gsLst>
                  <a:lin scaled="0"/>
                </a:gradFill>
                <a:latin typeface="微软雅黑" panose="020B0503020204020204" pitchFamily="34" charset="-122"/>
                <a:ea typeface="微软雅黑" panose="020B0503020204020204" pitchFamily="34" charset="-122"/>
                <a:cs typeface="宋体" panose="02010600030101010101" pitchFamily="2" charset="-122"/>
              </a:rPr>
              <a:t>魏倩雯</a:t>
            </a:r>
          </a:p>
        </p:txBody>
      </p:sp>
      <p:sp>
        <p:nvSpPr>
          <p:cNvPr id="4" name="文本框 3"/>
          <p:cNvSpPr txBox="1"/>
          <p:nvPr/>
        </p:nvSpPr>
        <p:spPr>
          <a:xfrm>
            <a:off x="6386195" y="289560"/>
            <a:ext cx="2536825" cy="368300"/>
          </a:xfrm>
          <a:prstGeom prst="rect">
            <a:avLst/>
          </a:prstGeom>
          <a:noFill/>
        </p:spPr>
        <p:txBody>
          <a:bodyPr wrap="square" rtlCol="0">
            <a:spAutoFit/>
            <a:scene3d>
              <a:camera prst="orthographicFront"/>
              <a:lightRig rig="threePt" dir="t"/>
            </a:scene3d>
          </a:bodyPr>
          <a:lstStyle/>
          <a:p>
            <a:r>
              <a:rPr lang="zh-CN" altLang="en-US">
                <a:solidFill>
                  <a:schemeClr val="accent1"/>
                </a:solidFill>
                <a:effectLst>
                  <a:outerShdw blurRad="38100" dist="25400" dir="5400000" algn="ctr" rotWithShape="0">
                    <a:srgbClr val="6E747A">
                      <a:alpha val="43000"/>
                    </a:srgbClr>
                  </a:outerShdw>
                </a:effectLst>
                <a:latin typeface="华文行楷" panose="02010800040101010101" charset="-122"/>
                <a:ea typeface="华文行楷" panose="02010800040101010101" charset="-122"/>
                <a:cs typeface="华文行楷" panose="02010800040101010101" charset="-122"/>
              </a:rPr>
              <a:t>厚德笃学  惟实励新</a:t>
            </a:r>
          </a:p>
        </p:txBody>
      </p:sp>
      <p:pic>
        <p:nvPicPr>
          <p:cNvPr id="7" name="图片 6"/>
          <p:cNvPicPr>
            <a:picLocks noChangeAspect="1"/>
          </p:cNvPicPr>
          <p:nvPr/>
        </p:nvPicPr>
        <p:blipFill>
          <a:blip r:embed="rId4"/>
          <a:stretch>
            <a:fillRect/>
          </a:stretch>
        </p:blipFill>
        <p:spPr>
          <a:xfrm>
            <a:off x="5376545" y="768985"/>
            <a:ext cx="3102610" cy="405320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300"/>
                                        <p:tgtEl>
                                          <p:spTgt spid="2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300"/>
                                        <p:tgtEl>
                                          <p:spTgt spid="25"/>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p:tgtEl>
                                          <p:spTgt spid="26"/>
                                        </p:tgtEl>
                                        <p:attrNameLst>
                                          <p:attrName>ppt_x</p:attrName>
                                        </p:attrNameLst>
                                      </p:cBhvr>
                                      <p:tavLst>
                                        <p:tav tm="0">
                                          <p:val>
                                            <p:strVal val="#ppt_x-#ppt_w*1.125000"/>
                                          </p:val>
                                        </p:tav>
                                        <p:tav tm="100000">
                                          <p:val>
                                            <p:strVal val="#ppt_x"/>
                                          </p:val>
                                        </p:tav>
                                      </p:tavLst>
                                    </p:anim>
                                    <p:animEffect transition="in" filter="wipe(right)">
                                      <p:cBhvr>
                                        <p:cTn id="16" dur="500"/>
                                        <p:tgtEl>
                                          <p:spTgt spid="26"/>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par>
                          <p:cTn id="23" fill="hold">
                            <p:stCondLst>
                              <p:cond delay="2000"/>
                            </p:stCondLst>
                            <p:childTnLst>
                              <p:par>
                                <p:cTn id="24" presetID="53" presetClass="entr" presetSubtype="16" fill="hold" grpId="0" nodeType="afterEffect">
                                  <p:stCondLst>
                                    <p:cond delay="0"/>
                                  </p:stCondLst>
                                  <p:childTnLst>
                                    <p:set>
                                      <p:cBhvr>
                                        <p:cTn id="25" dur="1" fill="hold">
                                          <p:stCondLst>
                                            <p:cond delay="0"/>
                                          </p:stCondLst>
                                        </p:cTn>
                                        <p:tgtEl>
                                          <p:spTgt spid="60"/>
                                        </p:tgtEl>
                                        <p:attrNameLst>
                                          <p:attrName>style.visibility</p:attrName>
                                        </p:attrNameLst>
                                      </p:cBhvr>
                                      <p:to>
                                        <p:strVal val="visible"/>
                                      </p:to>
                                    </p:set>
                                    <p:anim calcmode="lin" valueType="num">
                                      <p:cBhvr>
                                        <p:cTn id="26" dur="500" fill="hold"/>
                                        <p:tgtEl>
                                          <p:spTgt spid="60"/>
                                        </p:tgtEl>
                                        <p:attrNameLst>
                                          <p:attrName>ppt_w</p:attrName>
                                        </p:attrNameLst>
                                      </p:cBhvr>
                                      <p:tavLst>
                                        <p:tav tm="0">
                                          <p:val>
                                            <p:fltVal val="0"/>
                                          </p:val>
                                        </p:tav>
                                        <p:tav tm="100000">
                                          <p:val>
                                            <p:strVal val="#ppt_w"/>
                                          </p:val>
                                        </p:tav>
                                      </p:tavLst>
                                    </p:anim>
                                    <p:anim calcmode="lin" valueType="num">
                                      <p:cBhvr>
                                        <p:cTn id="27" dur="500" fill="hold"/>
                                        <p:tgtEl>
                                          <p:spTgt spid="60"/>
                                        </p:tgtEl>
                                        <p:attrNameLst>
                                          <p:attrName>ppt_h</p:attrName>
                                        </p:attrNameLst>
                                      </p:cBhvr>
                                      <p:tavLst>
                                        <p:tav tm="0">
                                          <p:val>
                                            <p:fltVal val="0"/>
                                          </p:val>
                                        </p:tav>
                                        <p:tav tm="100000">
                                          <p:val>
                                            <p:strVal val="#ppt_h"/>
                                          </p:val>
                                        </p:tav>
                                      </p:tavLst>
                                    </p:anim>
                                    <p:animEffect transition="in" filter="fade">
                                      <p:cBhvr>
                                        <p:cTn id="28"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60"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直接连接符 23"/>
          <p:cNvCxnSpPr/>
          <p:nvPr/>
        </p:nvCxnSpPr>
        <p:spPr>
          <a:xfrm>
            <a:off x="515257" y="624114"/>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646880" y="289817"/>
            <a:ext cx="274777" cy="274777"/>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TextBox 25"/>
          <p:cNvSpPr txBox="1"/>
          <p:nvPr/>
        </p:nvSpPr>
        <p:spPr>
          <a:xfrm>
            <a:off x="908957" y="234905"/>
            <a:ext cx="3980180" cy="398780"/>
          </a:xfrm>
          <a:prstGeom prst="rect">
            <a:avLst/>
          </a:prstGeom>
          <a:noFill/>
        </p:spPr>
        <p:txBody>
          <a:bodyPr wrap="none" rtlCol="0">
            <a:spAutoFit/>
          </a:bodyPr>
          <a:lstStyle/>
          <a:p>
            <a:pPr lvl="0">
              <a:defRPr/>
            </a:pPr>
            <a:r>
              <a:rPr lang="zh-CN" altLang="en-US" sz="2000" b="1" spc="300" dirty="0">
                <a:solidFill>
                  <a:srgbClr val="1A3F6C"/>
                </a:solidFill>
                <a:latin typeface="微软雅黑" panose="020B0503020204020204" pitchFamily="34" charset="-122"/>
                <a:ea typeface="微软雅黑" panose="020B0503020204020204" pitchFamily="34" charset="-122"/>
              </a:rPr>
              <a:t>往届专本衔接毕业生心得分享</a:t>
            </a:r>
          </a:p>
        </p:txBody>
      </p:sp>
      <p:sp>
        <p:nvSpPr>
          <p:cNvPr id="100" name="TextBox 99"/>
          <p:cNvSpPr txBox="1"/>
          <p:nvPr/>
        </p:nvSpPr>
        <p:spPr>
          <a:xfrm>
            <a:off x="10609990" y="6382589"/>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延时符</a:t>
            </a:r>
          </a:p>
        </p:txBody>
      </p:sp>
      <p:sp>
        <p:nvSpPr>
          <p:cNvPr id="60" name="TextBox 43"/>
          <p:cNvSpPr>
            <a:spLocks noChangeArrowheads="1"/>
          </p:cNvSpPr>
          <p:nvPr/>
        </p:nvSpPr>
        <p:spPr bwMode="auto">
          <a:xfrm>
            <a:off x="574615" y="1469876"/>
            <a:ext cx="4045758" cy="355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lnSpc>
                <a:spcPct val="150000"/>
              </a:lnSpc>
            </a:pPr>
            <a:r>
              <a:rPr lang="zh-CN" altLang="en-US" sz="1400" b="1" kern="100" dirty="0">
                <a:solidFill>
                  <a:srgbClr val="00B0F0"/>
                </a:solidFill>
                <a:latin typeface="微软雅黑" panose="020B0503020204020204" pitchFamily="34" charset="-122"/>
                <a:ea typeface="微软雅黑" panose="020B0503020204020204" pitchFamily="34" charset="-122"/>
                <a:cs typeface="宋体" panose="02010600030101010101" pitchFamily="2" charset="-122"/>
              </a:rPr>
              <a:t>专业班级：</a:t>
            </a:r>
            <a:r>
              <a:rPr lang="zh-CN" altLang="en-US" sz="1400" dirty="0">
                <a:solidFill>
                  <a:prstClr val="black"/>
                </a:solidFill>
                <a:latin typeface="微软雅黑" panose="020B0503020204020204" pitchFamily="34" charset="-122"/>
                <a:ea typeface="微软雅黑" panose="020B0503020204020204" pitchFamily="34" charset="-122"/>
              </a:rPr>
              <a:t>电信</a:t>
            </a:r>
            <a:r>
              <a:rPr sz="1400" dirty="0">
                <a:solidFill>
                  <a:prstClr val="black"/>
                </a:solidFill>
                <a:latin typeface="微软雅黑" panose="020B0503020204020204" pitchFamily="34" charset="-122"/>
                <a:ea typeface="微软雅黑" panose="020B0503020204020204" pitchFamily="34" charset="-122"/>
              </a:rPr>
              <a:t>1</a:t>
            </a:r>
            <a:r>
              <a:rPr lang="en-US" sz="1400" dirty="0">
                <a:solidFill>
                  <a:prstClr val="black"/>
                </a:solidFill>
                <a:latin typeface="微软雅黑" panose="020B0503020204020204" pitchFamily="34" charset="-122"/>
                <a:ea typeface="微软雅黑" panose="020B0503020204020204" pitchFamily="34" charset="-122"/>
              </a:rPr>
              <a:t>5</a:t>
            </a:r>
            <a:r>
              <a:rPr sz="1400" dirty="0">
                <a:solidFill>
                  <a:prstClr val="black"/>
                </a:solidFill>
                <a:latin typeface="微软雅黑" panose="020B0503020204020204" pitchFamily="34" charset="-122"/>
                <a:ea typeface="微软雅黑" panose="020B0503020204020204" pitchFamily="34" charset="-122"/>
              </a:rPr>
              <a:t>-1 </a:t>
            </a:r>
            <a:r>
              <a:rPr lang="zh-CN" sz="1400" dirty="0">
                <a:solidFill>
                  <a:prstClr val="black"/>
                </a:solidFill>
                <a:latin typeface="微软雅黑" panose="020B0503020204020204" pitchFamily="34" charset="-122"/>
                <a:ea typeface="微软雅黑" panose="020B0503020204020204" pitchFamily="34" charset="-122"/>
              </a:rPr>
              <a:t>班</a:t>
            </a:r>
            <a:endParaRPr sz="1400" dirty="0">
              <a:solidFill>
                <a:prstClr val="black"/>
              </a:solidFill>
              <a:latin typeface="微软雅黑" panose="020B0503020204020204" pitchFamily="34" charset="-122"/>
              <a:ea typeface="微软雅黑" panose="020B0503020204020204" pitchFamily="34" charset="-122"/>
            </a:endParaRPr>
          </a:p>
          <a:p>
            <a:pPr lvl="0" algn="just">
              <a:lnSpc>
                <a:spcPct val="150000"/>
              </a:lnSpc>
            </a:pPr>
            <a:r>
              <a:rPr lang="zh-CN" altLang="en-US" sz="1400" b="1" kern="100" dirty="0">
                <a:solidFill>
                  <a:srgbClr val="00B0F0"/>
                </a:solidFill>
                <a:latin typeface="微软雅黑" panose="020B0503020204020204" pitchFamily="34" charset="-122"/>
                <a:ea typeface="微软雅黑" panose="020B0503020204020204" pitchFamily="34" charset="-122"/>
                <a:cs typeface="宋体" panose="02010600030101010101" pitchFamily="2" charset="-122"/>
              </a:rPr>
              <a:t>专本衔接专业：</a:t>
            </a:r>
            <a:r>
              <a:rPr lang="zh-CN" altLang="en-US" sz="1400" dirty="0">
                <a:solidFill>
                  <a:prstClr val="black"/>
                </a:solidFill>
                <a:latin typeface="微软雅黑" panose="020B0503020204020204" pitchFamily="34" charset="-122"/>
                <a:ea typeface="微软雅黑" panose="020B0503020204020204" pitchFamily="34" charset="-122"/>
              </a:rPr>
              <a:t>计算机科学与技术</a:t>
            </a:r>
          </a:p>
          <a:p>
            <a:pPr lvl="0" algn="just">
              <a:lnSpc>
                <a:spcPct val="150000"/>
              </a:lnSpc>
            </a:pPr>
            <a:r>
              <a:rPr lang="zh-CN" altLang="en-US" sz="1400" b="1" kern="100" dirty="0">
                <a:solidFill>
                  <a:srgbClr val="00B0F0"/>
                </a:solidFill>
                <a:latin typeface="微软雅黑" panose="020B0503020204020204" pitchFamily="34" charset="-122"/>
                <a:ea typeface="微软雅黑" panose="020B0503020204020204" pitchFamily="34" charset="-122"/>
                <a:cs typeface="宋体" panose="02010600030101010101" pitchFamily="2" charset="-122"/>
              </a:rPr>
              <a:t>毕业去向</a:t>
            </a:r>
            <a:r>
              <a:rPr lang="zh-CN" altLang="en-US" sz="1400" b="1" kern="100" dirty="0" smtClean="0">
                <a:solidFill>
                  <a:srgbClr val="00B0F0"/>
                </a:solidFill>
                <a:latin typeface="微软雅黑" panose="020B0503020204020204" pitchFamily="34" charset="-122"/>
                <a:ea typeface="微软雅黑" panose="020B0503020204020204" pitchFamily="34" charset="-122"/>
                <a:cs typeface="宋体" panose="02010600030101010101" pitchFamily="2" charset="-122"/>
              </a:rPr>
              <a:t>：</a:t>
            </a:r>
            <a:r>
              <a:rPr lang="zh-CN" altLang="en-US" sz="1400" dirty="0">
                <a:solidFill>
                  <a:prstClr val="black"/>
                </a:solidFill>
                <a:latin typeface="微软雅黑" panose="020B0503020204020204" pitchFamily="34" charset="-122"/>
                <a:ea typeface="微软雅黑" panose="020B0503020204020204" pitchFamily="34" charset="-122"/>
              </a:rPr>
              <a:t>英国读研</a:t>
            </a:r>
            <a:endParaRPr lang="zh-CN" altLang="en-US" sz="1400" dirty="0">
              <a:solidFill>
                <a:prstClr val="black"/>
              </a:solidFill>
              <a:latin typeface="微软雅黑" panose="020B0503020204020204" pitchFamily="34" charset="-122"/>
              <a:ea typeface="微软雅黑" panose="020B0503020204020204" pitchFamily="34" charset="-122"/>
            </a:endParaRPr>
          </a:p>
          <a:p>
            <a:pPr lvl="0" algn="just">
              <a:lnSpc>
                <a:spcPct val="150000"/>
              </a:lnSpc>
            </a:pPr>
            <a:r>
              <a:rPr lang="zh-CN" altLang="en-US" sz="1400" b="1" kern="100" dirty="0">
                <a:solidFill>
                  <a:srgbClr val="00B0F0"/>
                </a:solidFill>
                <a:latin typeface="微软雅黑" panose="020B0503020204020204" pitchFamily="34" charset="-122"/>
                <a:ea typeface="微软雅黑" panose="020B0503020204020204" pitchFamily="34" charset="-122"/>
                <a:cs typeface="宋体" panose="02010600030101010101" pitchFamily="2" charset="-122"/>
              </a:rPr>
              <a:t>学习心得：</a:t>
            </a:r>
          </a:p>
          <a:p>
            <a:pPr lvl="0" algn="just">
              <a:lnSpc>
                <a:spcPct val="150000"/>
              </a:lnSpc>
            </a:pPr>
            <a:r>
              <a:rPr lang="zh-CN" altLang="en-US" sz="1400" dirty="0">
                <a:solidFill>
                  <a:prstClr val="black"/>
                </a:solidFill>
                <a:latin typeface="微软雅黑" panose="020B0503020204020204" pitchFamily="34" charset="-122"/>
                <a:ea typeface="微软雅黑" panose="020B0503020204020204" pitchFamily="34" charset="-122"/>
              </a:rPr>
              <a:t>1、变被动为主动：学习自己想学的东西，用爱好充实自身技能。</a:t>
            </a:r>
          </a:p>
          <a:p>
            <a:pPr lvl="0" algn="just">
              <a:lnSpc>
                <a:spcPct val="150000"/>
              </a:lnSpc>
            </a:pPr>
            <a:r>
              <a:rPr lang="zh-CN" altLang="en-US" sz="1400" dirty="0">
                <a:solidFill>
                  <a:prstClr val="black"/>
                </a:solidFill>
                <a:latin typeface="微软雅黑" panose="020B0503020204020204" pitchFamily="34" charset="-122"/>
                <a:ea typeface="微软雅黑" panose="020B0503020204020204" pitchFamily="34" charset="-122"/>
              </a:rPr>
              <a:t>2、无规矩不成方圆：做好自己的学习和生活规划，明确自己的大学目标，对自己做出规范。</a:t>
            </a:r>
          </a:p>
          <a:p>
            <a:pPr lvl="0" algn="just">
              <a:lnSpc>
                <a:spcPct val="150000"/>
              </a:lnSpc>
            </a:pPr>
            <a:r>
              <a:rPr lang="zh-CN" altLang="en-US" sz="1400" dirty="0">
                <a:solidFill>
                  <a:prstClr val="black"/>
                </a:solidFill>
                <a:latin typeface="微软雅黑" panose="020B0503020204020204" pitchFamily="34" charset="-122"/>
                <a:ea typeface="微软雅黑" panose="020B0503020204020204" pitchFamily="34" charset="-122"/>
              </a:rPr>
              <a:t>3、注重自我培养：在课余时间尽量多地充实自己，多读书读好书，多了解社会发展方向，勇于创新，勤于思考。</a:t>
            </a:r>
          </a:p>
        </p:txBody>
      </p:sp>
      <p:sp>
        <p:nvSpPr>
          <p:cNvPr id="2" name="矩形 1"/>
          <p:cNvSpPr/>
          <p:nvPr/>
        </p:nvSpPr>
        <p:spPr>
          <a:xfrm>
            <a:off x="2494903" y="892385"/>
            <a:ext cx="770255" cy="460375"/>
          </a:xfrm>
          <a:prstGeom prst="rect">
            <a:avLst/>
          </a:prstGeom>
        </p:spPr>
        <p:txBody>
          <a:bodyPr wrap="none">
            <a:spAutoFit/>
          </a:bodyPr>
          <a:lstStyle/>
          <a:p>
            <a:pPr algn="just">
              <a:lnSpc>
                <a:spcPct val="150000"/>
              </a:lnSpc>
              <a:spcAft>
                <a:spcPts val="0"/>
              </a:spcAft>
            </a:pPr>
            <a:r>
              <a:rPr lang="zh-CN" altLang="en-US" sz="1600" b="1" kern="100" dirty="0">
                <a:solidFill>
                  <a:srgbClr val="7030A0"/>
                </a:solidFill>
                <a:latin typeface="微软雅黑" panose="020B0503020204020204" pitchFamily="34" charset="-122"/>
                <a:ea typeface="微软雅黑" panose="020B0503020204020204" pitchFamily="34" charset="-122"/>
                <a:cs typeface="宋体" panose="02010600030101010101" pitchFamily="2" charset="-122"/>
              </a:rPr>
              <a:t>刘   博</a:t>
            </a:r>
          </a:p>
        </p:txBody>
      </p:sp>
      <p:sp>
        <p:nvSpPr>
          <p:cNvPr id="4" name="文本框 3"/>
          <p:cNvSpPr txBox="1"/>
          <p:nvPr/>
        </p:nvSpPr>
        <p:spPr>
          <a:xfrm>
            <a:off x="6313170" y="250190"/>
            <a:ext cx="2536825" cy="368300"/>
          </a:xfrm>
          <a:prstGeom prst="rect">
            <a:avLst/>
          </a:prstGeom>
          <a:noFill/>
        </p:spPr>
        <p:txBody>
          <a:bodyPr wrap="square" rtlCol="0">
            <a:spAutoFit/>
            <a:scene3d>
              <a:camera prst="orthographicFront"/>
              <a:lightRig rig="threePt" dir="t"/>
            </a:scene3d>
          </a:bodyPr>
          <a:lstStyle/>
          <a:p>
            <a:r>
              <a:rPr lang="zh-CN" altLang="en-US">
                <a:solidFill>
                  <a:schemeClr val="accent1"/>
                </a:solidFill>
                <a:effectLst>
                  <a:outerShdw blurRad="38100" dist="25400" dir="5400000" algn="ctr" rotWithShape="0">
                    <a:srgbClr val="6E747A">
                      <a:alpha val="43000"/>
                    </a:srgbClr>
                  </a:outerShdw>
                </a:effectLst>
                <a:latin typeface="华文行楷" panose="02010800040101010101" charset="-122"/>
                <a:ea typeface="华文行楷" panose="02010800040101010101" charset="-122"/>
                <a:cs typeface="华文行楷" panose="02010800040101010101" charset="-122"/>
              </a:rPr>
              <a:t>厚德笃学  惟实励新</a:t>
            </a:r>
          </a:p>
        </p:txBody>
      </p:sp>
      <p:pic>
        <p:nvPicPr>
          <p:cNvPr id="5" name="图片 4"/>
          <p:cNvPicPr>
            <a:picLocks noChangeAspect="1"/>
          </p:cNvPicPr>
          <p:nvPr/>
        </p:nvPicPr>
        <p:blipFill>
          <a:blip r:embed="rId4"/>
          <a:stretch>
            <a:fillRect/>
          </a:stretch>
        </p:blipFill>
        <p:spPr>
          <a:xfrm>
            <a:off x="4940300" y="633730"/>
            <a:ext cx="3562350" cy="42672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300"/>
                                        <p:tgtEl>
                                          <p:spTgt spid="2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300"/>
                                        <p:tgtEl>
                                          <p:spTgt spid="25"/>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p:tgtEl>
                                          <p:spTgt spid="26"/>
                                        </p:tgtEl>
                                        <p:attrNameLst>
                                          <p:attrName>ppt_x</p:attrName>
                                        </p:attrNameLst>
                                      </p:cBhvr>
                                      <p:tavLst>
                                        <p:tav tm="0">
                                          <p:val>
                                            <p:strVal val="#ppt_x-#ppt_w*1.125000"/>
                                          </p:val>
                                        </p:tav>
                                        <p:tav tm="100000">
                                          <p:val>
                                            <p:strVal val="#ppt_x"/>
                                          </p:val>
                                        </p:tav>
                                      </p:tavLst>
                                    </p:anim>
                                    <p:animEffect transition="in" filter="wipe(right)">
                                      <p:cBhvr>
                                        <p:cTn id="16" dur="500"/>
                                        <p:tgtEl>
                                          <p:spTgt spid="26"/>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par>
                          <p:cTn id="23" fill="hold">
                            <p:stCondLst>
                              <p:cond delay="2000"/>
                            </p:stCondLst>
                            <p:childTnLst>
                              <p:par>
                                <p:cTn id="24" presetID="53" presetClass="entr" presetSubtype="16" fill="hold" grpId="0" nodeType="afterEffect">
                                  <p:stCondLst>
                                    <p:cond delay="0"/>
                                  </p:stCondLst>
                                  <p:childTnLst>
                                    <p:set>
                                      <p:cBhvr>
                                        <p:cTn id="25" dur="1" fill="hold">
                                          <p:stCondLst>
                                            <p:cond delay="0"/>
                                          </p:stCondLst>
                                        </p:cTn>
                                        <p:tgtEl>
                                          <p:spTgt spid="60"/>
                                        </p:tgtEl>
                                        <p:attrNameLst>
                                          <p:attrName>style.visibility</p:attrName>
                                        </p:attrNameLst>
                                      </p:cBhvr>
                                      <p:to>
                                        <p:strVal val="visible"/>
                                      </p:to>
                                    </p:set>
                                    <p:anim calcmode="lin" valueType="num">
                                      <p:cBhvr>
                                        <p:cTn id="26" dur="500" fill="hold"/>
                                        <p:tgtEl>
                                          <p:spTgt spid="60"/>
                                        </p:tgtEl>
                                        <p:attrNameLst>
                                          <p:attrName>ppt_w</p:attrName>
                                        </p:attrNameLst>
                                      </p:cBhvr>
                                      <p:tavLst>
                                        <p:tav tm="0">
                                          <p:val>
                                            <p:fltVal val="0"/>
                                          </p:val>
                                        </p:tav>
                                        <p:tav tm="100000">
                                          <p:val>
                                            <p:strVal val="#ppt_w"/>
                                          </p:val>
                                        </p:tav>
                                      </p:tavLst>
                                    </p:anim>
                                    <p:anim calcmode="lin" valueType="num">
                                      <p:cBhvr>
                                        <p:cTn id="27" dur="500" fill="hold"/>
                                        <p:tgtEl>
                                          <p:spTgt spid="60"/>
                                        </p:tgtEl>
                                        <p:attrNameLst>
                                          <p:attrName>ppt_h</p:attrName>
                                        </p:attrNameLst>
                                      </p:cBhvr>
                                      <p:tavLst>
                                        <p:tav tm="0">
                                          <p:val>
                                            <p:fltVal val="0"/>
                                          </p:val>
                                        </p:tav>
                                        <p:tav tm="100000">
                                          <p:val>
                                            <p:strVal val="#ppt_h"/>
                                          </p:val>
                                        </p:tav>
                                      </p:tavLst>
                                    </p:anim>
                                    <p:animEffect transition="in" filter="fade">
                                      <p:cBhvr>
                                        <p:cTn id="28"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60"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直接连接符 23"/>
          <p:cNvCxnSpPr/>
          <p:nvPr/>
        </p:nvCxnSpPr>
        <p:spPr>
          <a:xfrm>
            <a:off x="515257" y="624114"/>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646880" y="289817"/>
            <a:ext cx="274777" cy="274777"/>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TextBox 25"/>
          <p:cNvSpPr txBox="1"/>
          <p:nvPr/>
        </p:nvSpPr>
        <p:spPr>
          <a:xfrm>
            <a:off x="908957" y="234905"/>
            <a:ext cx="3980180" cy="398780"/>
          </a:xfrm>
          <a:prstGeom prst="rect">
            <a:avLst/>
          </a:prstGeom>
          <a:noFill/>
        </p:spPr>
        <p:txBody>
          <a:bodyPr wrap="none" rtlCol="0">
            <a:spAutoFit/>
          </a:bodyPr>
          <a:lstStyle/>
          <a:p>
            <a:pPr lvl="0">
              <a:defRPr/>
            </a:pPr>
            <a:r>
              <a:rPr lang="zh-CN" altLang="en-US" sz="2000" b="1" spc="300" dirty="0">
                <a:solidFill>
                  <a:srgbClr val="1A3F6C"/>
                </a:solidFill>
                <a:latin typeface="微软雅黑" panose="020B0503020204020204" pitchFamily="34" charset="-122"/>
                <a:ea typeface="微软雅黑" panose="020B0503020204020204" pitchFamily="34" charset="-122"/>
              </a:rPr>
              <a:t>往届专本衔接毕业生心得分享</a:t>
            </a:r>
          </a:p>
        </p:txBody>
      </p:sp>
      <p:sp>
        <p:nvSpPr>
          <p:cNvPr id="100" name="TextBox 99"/>
          <p:cNvSpPr txBox="1"/>
          <p:nvPr/>
        </p:nvSpPr>
        <p:spPr>
          <a:xfrm>
            <a:off x="10609990" y="6382589"/>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延时符</a:t>
            </a:r>
          </a:p>
        </p:txBody>
      </p:sp>
      <p:sp>
        <p:nvSpPr>
          <p:cNvPr id="60" name="TextBox 43"/>
          <p:cNvSpPr>
            <a:spLocks noChangeArrowheads="1"/>
          </p:cNvSpPr>
          <p:nvPr/>
        </p:nvSpPr>
        <p:spPr bwMode="auto">
          <a:xfrm>
            <a:off x="574614" y="1469876"/>
            <a:ext cx="4702779" cy="323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lnSpc>
                <a:spcPct val="150000"/>
              </a:lnSpc>
            </a:pPr>
            <a:r>
              <a:rPr lang="zh-CN" altLang="en-US" sz="1400" b="1" kern="100" dirty="0">
                <a:solidFill>
                  <a:srgbClr val="00B0F0"/>
                </a:solidFill>
                <a:latin typeface="微软雅黑" panose="020B0503020204020204" pitchFamily="34" charset="-122"/>
                <a:ea typeface="微软雅黑" panose="020B0503020204020204" pitchFamily="34" charset="-122"/>
                <a:cs typeface="宋体" panose="02010600030101010101" pitchFamily="2" charset="-122"/>
              </a:rPr>
              <a:t>专业班级：</a:t>
            </a:r>
            <a:r>
              <a:rPr sz="1400" dirty="0">
                <a:solidFill>
                  <a:prstClr val="black"/>
                </a:solidFill>
                <a:latin typeface="微软雅黑" panose="020B0503020204020204" pitchFamily="34" charset="-122"/>
                <a:ea typeface="微软雅黑" panose="020B0503020204020204" pitchFamily="34" charset="-122"/>
              </a:rPr>
              <a:t>造价16-3</a:t>
            </a:r>
            <a:r>
              <a:rPr lang="zh-CN" sz="1400" dirty="0">
                <a:solidFill>
                  <a:prstClr val="black"/>
                </a:solidFill>
                <a:latin typeface="微软雅黑" panose="020B0503020204020204" pitchFamily="34" charset="-122"/>
                <a:ea typeface="微软雅黑" panose="020B0503020204020204" pitchFamily="34" charset="-122"/>
              </a:rPr>
              <a:t>班</a:t>
            </a:r>
            <a:endParaRPr sz="1400" dirty="0">
              <a:solidFill>
                <a:prstClr val="black"/>
              </a:solidFill>
              <a:latin typeface="微软雅黑" panose="020B0503020204020204" pitchFamily="34" charset="-122"/>
              <a:ea typeface="微软雅黑" panose="020B0503020204020204" pitchFamily="34" charset="-122"/>
            </a:endParaRPr>
          </a:p>
          <a:p>
            <a:pPr lvl="0" algn="just">
              <a:lnSpc>
                <a:spcPct val="150000"/>
              </a:lnSpc>
            </a:pPr>
            <a:r>
              <a:rPr lang="zh-CN" altLang="en-US" sz="1400" b="1" kern="100" dirty="0">
                <a:solidFill>
                  <a:srgbClr val="00B0F0"/>
                </a:solidFill>
                <a:latin typeface="微软雅黑" panose="020B0503020204020204" pitchFamily="34" charset="-122"/>
                <a:ea typeface="微软雅黑" panose="020B0503020204020204" pitchFamily="34" charset="-122"/>
                <a:cs typeface="宋体" panose="02010600030101010101" pitchFamily="2" charset="-122"/>
              </a:rPr>
              <a:t>专本衔接专业：</a:t>
            </a:r>
            <a:r>
              <a:rPr lang="zh-CN" altLang="en-US" sz="1400" dirty="0">
                <a:solidFill>
                  <a:prstClr val="black"/>
                </a:solidFill>
                <a:latin typeface="微软雅黑" panose="020B0503020204020204" pitchFamily="34" charset="-122"/>
                <a:ea typeface="微软雅黑" panose="020B0503020204020204" pitchFamily="34" charset="-122"/>
              </a:rPr>
              <a:t>工程造价管理</a:t>
            </a:r>
          </a:p>
          <a:p>
            <a:pPr lvl="0" algn="just">
              <a:lnSpc>
                <a:spcPct val="150000"/>
              </a:lnSpc>
            </a:pPr>
            <a:r>
              <a:rPr lang="zh-CN" altLang="en-US" sz="1400" b="1" kern="100" dirty="0">
                <a:solidFill>
                  <a:srgbClr val="00B0F0"/>
                </a:solidFill>
                <a:latin typeface="微软雅黑" panose="020B0503020204020204" pitchFamily="34" charset="-122"/>
                <a:ea typeface="微软雅黑" panose="020B0503020204020204" pitchFamily="34" charset="-122"/>
                <a:cs typeface="宋体" panose="02010600030101010101" pitchFamily="2" charset="-122"/>
              </a:rPr>
              <a:t>毕业去向：</a:t>
            </a:r>
            <a:r>
              <a:rPr lang="zh-CN" altLang="en-US" sz="1400" dirty="0">
                <a:solidFill>
                  <a:prstClr val="black"/>
                </a:solidFill>
                <a:latin typeface="微软雅黑" panose="020B0503020204020204" pitchFamily="34" charset="-122"/>
                <a:ea typeface="微软雅黑" panose="020B0503020204020204" pitchFamily="34" charset="-122"/>
              </a:rPr>
              <a:t>升本就读于桂林理工大学</a:t>
            </a:r>
            <a:endParaRPr lang="en-US" altLang="zh-CN" sz="1400" dirty="0">
              <a:solidFill>
                <a:prstClr val="black"/>
              </a:solidFill>
              <a:latin typeface="微软雅黑" panose="020B0503020204020204" pitchFamily="34" charset="-122"/>
              <a:ea typeface="微软雅黑" panose="020B0503020204020204" pitchFamily="34" charset="-122"/>
            </a:endParaRPr>
          </a:p>
          <a:p>
            <a:pPr lvl="0" algn="just">
              <a:lnSpc>
                <a:spcPct val="150000"/>
              </a:lnSpc>
            </a:pPr>
            <a:r>
              <a:rPr lang="zh-CN" altLang="en-US" sz="1400" b="1" kern="100" dirty="0">
                <a:solidFill>
                  <a:srgbClr val="00B0F0"/>
                </a:solidFill>
                <a:latin typeface="微软雅黑" panose="020B0503020204020204" pitchFamily="34" charset="-122"/>
                <a:ea typeface="微软雅黑" panose="020B0503020204020204" pitchFamily="34" charset="-122"/>
                <a:cs typeface="宋体" panose="02010600030101010101" pitchFamily="2" charset="-122"/>
              </a:rPr>
              <a:t>学习心得：</a:t>
            </a:r>
            <a:r>
              <a:rPr lang="zh-CN" altLang="en-US" sz="1400" dirty="0">
                <a:solidFill>
                  <a:prstClr val="black"/>
                </a:solidFill>
                <a:latin typeface="微软雅黑" panose="020B0503020204020204" pitchFamily="34" charset="-122"/>
                <a:ea typeface="微软雅黑" panose="020B0503020204020204" pitchFamily="34" charset="-122"/>
              </a:rPr>
              <a:t>学习方法是学习时采用的手段、方式和途径。学法是在学习过程中产生和运用的。掌握良好的方法是很重要的事，但又不是一件容易的事情，这需要付出的艰苦努力，需要持之以恒的精神。只有每天坚持不懈，日久天长，学习才可能成为自觉的行为，从而掌握学习的主动权。所以，学习方法并不是什么捷径，它只是踏踏实实、刻苦学习的程序以及在这个学习过程中的各项具体措施。</a:t>
            </a:r>
          </a:p>
        </p:txBody>
      </p:sp>
      <p:sp>
        <p:nvSpPr>
          <p:cNvPr id="2" name="矩形 1"/>
          <p:cNvSpPr/>
          <p:nvPr/>
        </p:nvSpPr>
        <p:spPr>
          <a:xfrm>
            <a:off x="2692705" y="859365"/>
            <a:ext cx="944880" cy="553085"/>
          </a:xfrm>
          <a:prstGeom prst="rect">
            <a:avLst/>
          </a:prstGeom>
        </p:spPr>
        <p:txBody>
          <a:bodyPr wrap="none">
            <a:spAutoFit/>
          </a:bodyPr>
          <a:lstStyle/>
          <a:p>
            <a:pPr algn="just">
              <a:lnSpc>
                <a:spcPct val="150000"/>
              </a:lnSpc>
              <a:spcAft>
                <a:spcPts val="0"/>
              </a:spcAft>
            </a:pPr>
            <a:r>
              <a:rPr lang="zh-CN" altLang="en-US" sz="2000" b="1" kern="100" dirty="0">
                <a:solidFill>
                  <a:srgbClr val="0A387C"/>
                </a:solidFill>
                <a:latin typeface="微软雅黑" panose="020B0503020204020204" pitchFamily="34" charset="-122"/>
                <a:ea typeface="微软雅黑" panose="020B0503020204020204" pitchFamily="34" charset="-122"/>
                <a:cs typeface="宋体" panose="02010600030101010101" pitchFamily="2" charset="-122"/>
              </a:rPr>
              <a:t>白耀锋</a:t>
            </a:r>
          </a:p>
        </p:txBody>
      </p:sp>
      <p:pic>
        <p:nvPicPr>
          <p:cNvPr id="3" name="图片 2"/>
          <p:cNvPicPr>
            <a:picLocks noChangeAspect="1"/>
          </p:cNvPicPr>
          <p:nvPr/>
        </p:nvPicPr>
        <p:blipFill>
          <a:blip r:embed="rId4"/>
          <a:stretch>
            <a:fillRect/>
          </a:stretch>
        </p:blipFill>
        <p:spPr>
          <a:xfrm>
            <a:off x="5579110" y="741045"/>
            <a:ext cx="3433445" cy="4451350"/>
          </a:xfrm>
          <a:prstGeom prst="rect">
            <a:avLst/>
          </a:prstGeom>
        </p:spPr>
      </p:pic>
      <p:sp>
        <p:nvSpPr>
          <p:cNvPr id="4" name="文本框 3"/>
          <p:cNvSpPr txBox="1"/>
          <p:nvPr/>
        </p:nvSpPr>
        <p:spPr>
          <a:xfrm>
            <a:off x="6322695" y="234950"/>
            <a:ext cx="2536825" cy="368300"/>
          </a:xfrm>
          <a:prstGeom prst="rect">
            <a:avLst/>
          </a:prstGeom>
          <a:noFill/>
        </p:spPr>
        <p:txBody>
          <a:bodyPr wrap="square" rtlCol="0">
            <a:spAutoFit/>
            <a:scene3d>
              <a:camera prst="orthographicFront"/>
              <a:lightRig rig="threePt" dir="t"/>
            </a:scene3d>
          </a:bodyPr>
          <a:lstStyle/>
          <a:p>
            <a:r>
              <a:rPr lang="zh-CN" altLang="en-US">
                <a:solidFill>
                  <a:schemeClr val="accent1"/>
                </a:solidFill>
                <a:effectLst>
                  <a:outerShdw blurRad="38100" dist="25400" dir="5400000" algn="ctr" rotWithShape="0">
                    <a:srgbClr val="6E747A">
                      <a:alpha val="43000"/>
                    </a:srgbClr>
                  </a:outerShdw>
                </a:effectLst>
                <a:latin typeface="华文行楷" panose="02010800040101010101" charset="-122"/>
                <a:ea typeface="华文行楷" panose="02010800040101010101" charset="-122"/>
                <a:cs typeface="华文行楷" panose="02010800040101010101" charset="-122"/>
              </a:rPr>
              <a:t>厚德笃学  惟实励新</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300"/>
                                        <p:tgtEl>
                                          <p:spTgt spid="2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300"/>
                                        <p:tgtEl>
                                          <p:spTgt spid="25"/>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p:tgtEl>
                                          <p:spTgt spid="26"/>
                                        </p:tgtEl>
                                        <p:attrNameLst>
                                          <p:attrName>ppt_x</p:attrName>
                                        </p:attrNameLst>
                                      </p:cBhvr>
                                      <p:tavLst>
                                        <p:tav tm="0">
                                          <p:val>
                                            <p:strVal val="#ppt_x-#ppt_w*1.125000"/>
                                          </p:val>
                                        </p:tav>
                                        <p:tav tm="100000">
                                          <p:val>
                                            <p:strVal val="#ppt_x"/>
                                          </p:val>
                                        </p:tav>
                                      </p:tavLst>
                                    </p:anim>
                                    <p:animEffect transition="in" filter="wipe(right)">
                                      <p:cBhvr>
                                        <p:cTn id="16" dur="500"/>
                                        <p:tgtEl>
                                          <p:spTgt spid="26"/>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par>
                          <p:cTn id="23" fill="hold">
                            <p:stCondLst>
                              <p:cond delay="2000"/>
                            </p:stCondLst>
                            <p:childTnLst>
                              <p:par>
                                <p:cTn id="24" presetID="53" presetClass="entr" presetSubtype="16" fill="hold" grpId="0" nodeType="afterEffect">
                                  <p:stCondLst>
                                    <p:cond delay="0"/>
                                  </p:stCondLst>
                                  <p:childTnLst>
                                    <p:set>
                                      <p:cBhvr>
                                        <p:cTn id="25" dur="1" fill="hold">
                                          <p:stCondLst>
                                            <p:cond delay="0"/>
                                          </p:stCondLst>
                                        </p:cTn>
                                        <p:tgtEl>
                                          <p:spTgt spid="60"/>
                                        </p:tgtEl>
                                        <p:attrNameLst>
                                          <p:attrName>style.visibility</p:attrName>
                                        </p:attrNameLst>
                                      </p:cBhvr>
                                      <p:to>
                                        <p:strVal val="visible"/>
                                      </p:to>
                                    </p:set>
                                    <p:anim calcmode="lin" valueType="num">
                                      <p:cBhvr>
                                        <p:cTn id="26" dur="500" fill="hold"/>
                                        <p:tgtEl>
                                          <p:spTgt spid="60"/>
                                        </p:tgtEl>
                                        <p:attrNameLst>
                                          <p:attrName>ppt_w</p:attrName>
                                        </p:attrNameLst>
                                      </p:cBhvr>
                                      <p:tavLst>
                                        <p:tav tm="0">
                                          <p:val>
                                            <p:fltVal val="0"/>
                                          </p:val>
                                        </p:tav>
                                        <p:tav tm="100000">
                                          <p:val>
                                            <p:strVal val="#ppt_w"/>
                                          </p:val>
                                        </p:tav>
                                      </p:tavLst>
                                    </p:anim>
                                    <p:anim calcmode="lin" valueType="num">
                                      <p:cBhvr>
                                        <p:cTn id="27" dur="500" fill="hold"/>
                                        <p:tgtEl>
                                          <p:spTgt spid="60"/>
                                        </p:tgtEl>
                                        <p:attrNameLst>
                                          <p:attrName>ppt_h</p:attrName>
                                        </p:attrNameLst>
                                      </p:cBhvr>
                                      <p:tavLst>
                                        <p:tav tm="0">
                                          <p:val>
                                            <p:fltVal val="0"/>
                                          </p:val>
                                        </p:tav>
                                        <p:tav tm="100000">
                                          <p:val>
                                            <p:strVal val="#ppt_h"/>
                                          </p:val>
                                        </p:tav>
                                      </p:tavLst>
                                    </p:anim>
                                    <p:animEffect transition="in" filter="fade">
                                      <p:cBhvr>
                                        <p:cTn id="28"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60"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直接连接符 23"/>
          <p:cNvCxnSpPr/>
          <p:nvPr/>
        </p:nvCxnSpPr>
        <p:spPr>
          <a:xfrm>
            <a:off x="515257" y="624114"/>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646880" y="289817"/>
            <a:ext cx="274777" cy="274777"/>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TextBox 25"/>
          <p:cNvSpPr txBox="1"/>
          <p:nvPr/>
        </p:nvSpPr>
        <p:spPr>
          <a:xfrm>
            <a:off x="908957" y="234905"/>
            <a:ext cx="3980180" cy="398780"/>
          </a:xfrm>
          <a:prstGeom prst="rect">
            <a:avLst/>
          </a:prstGeom>
          <a:noFill/>
        </p:spPr>
        <p:txBody>
          <a:bodyPr wrap="none" rtlCol="0">
            <a:spAutoFit/>
          </a:bodyPr>
          <a:lstStyle/>
          <a:p>
            <a:pPr lvl="0">
              <a:defRPr/>
            </a:pPr>
            <a:r>
              <a:rPr lang="zh-CN" altLang="en-US" sz="2000" b="1" spc="300" dirty="0">
                <a:solidFill>
                  <a:srgbClr val="1A3F6C"/>
                </a:solidFill>
                <a:latin typeface="微软雅黑" panose="020B0503020204020204" pitchFamily="34" charset="-122"/>
                <a:ea typeface="微软雅黑" panose="020B0503020204020204" pitchFamily="34" charset="-122"/>
              </a:rPr>
              <a:t>往届专本衔接毕业生心得分享</a:t>
            </a:r>
          </a:p>
        </p:txBody>
      </p:sp>
      <p:sp>
        <p:nvSpPr>
          <p:cNvPr id="100" name="TextBox 99"/>
          <p:cNvSpPr txBox="1"/>
          <p:nvPr/>
        </p:nvSpPr>
        <p:spPr>
          <a:xfrm>
            <a:off x="10609990" y="6382589"/>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延时符</a:t>
            </a:r>
          </a:p>
        </p:txBody>
      </p:sp>
      <p:sp>
        <p:nvSpPr>
          <p:cNvPr id="60" name="TextBox 43"/>
          <p:cNvSpPr>
            <a:spLocks noChangeArrowheads="1"/>
          </p:cNvSpPr>
          <p:nvPr/>
        </p:nvSpPr>
        <p:spPr bwMode="auto">
          <a:xfrm>
            <a:off x="514772" y="1653817"/>
            <a:ext cx="4726619" cy="355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lnSpc>
                <a:spcPct val="150000"/>
              </a:lnSpc>
            </a:pPr>
            <a:r>
              <a:rPr lang="zh-CN" altLang="en-US" sz="1400" b="1" kern="100" dirty="0">
                <a:solidFill>
                  <a:srgbClr val="00B0F0"/>
                </a:solidFill>
                <a:latin typeface="微软雅黑" panose="020B0503020204020204" pitchFamily="34" charset="-122"/>
                <a:ea typeface="微软雅黑" panose="020B0503020204020204" pitchFamily="34" charset="-122"/>
                <a:cs typeface="宋体" panose="02010600030101010101" pitchFamily="2" charset="-122"/>
              </a:rPr>
              <a:t>专业班级：</a:t>
            </a:r>
            <a:r>
              <a:rPr sz="1400" dirty="0">
                <a:solidFill>
                  <a:prstClr val="black"/>
                </a:solidFill>
                <a:latin typeface="微软雅黑" panose="020B0503020204020204" pitchFamily="34" charset="-122"/>
                <a:ea typeface="微软雅黑" panose="020B0503020204020204" pitchFamily="34" charset="-122"/>
              </a:rPr>
              <a:t>造价16-1</a:t>
            </a:r>
            <a:r>
              <a:rPr lang="en-US" altLang="zh-CN" sz="1400" dirty="0">
                <a:solidFill>
                  <a:prstClr val="black"/>
                </a:solidFill>
                <a:latin typeface="微软雅黑" panose="020B0503020204020204" pitchFamily="34" charset="-122"/>
                <a:ea typeface="微软雅黑" panose="020B0503020204020204" pitchFamily="34" charset="-122"/>
              </a:rPr>
              <a:t> </a:t>
            </a:r>
            <a:r>
              <a:rPr lang="zh-CN" altLang="en-US" sz="1400" dirty="0">
                <a:solidFill>
                  <a:prstClr val="black"/>
                </a:solidFill>
                <a:latin typeface="微软雅黑" panose="020B0503020204020204" pitchFamily="34" charset="-122"/>
                <a:ea typeface="微软雅黑" panose="020B0503020204020204" pitchFamily="34" charset="-122"/>
              </a:rPr>
              <a:t>班</a:t>
            </a:r>
            <a:r>
              <a:rPr lang="en-US" altLang="zh-CN" sz="1400" dirty="0">
                <a:solidFill>
                  <a:prstClr val="black"/>
                </a:solidFill>
                <a:latin typeface="微软雅黑" panose="020B0503020204020204" pitchFamily="34" charset="-122"/>
                <a:ea typeface="微软雅黑" panose="020B0503020204020204" pitchFamily="34" charset="-122"/>
              </a:rPr>
              <a:t> </a:t>
            </a:r>
          </a:p>
          <a:p>
            <a:pPr lvl="0" algn="just">
              <a:lnSpc>
                <a:spcPct val="150000"/>
              </a:lnSpc>
            </a:pPr>
            <a:r>
              <a:rPr lang="zh-CN" altLang="en-US" sz="1400" b="1" kern="100" dirty="0">
                <a:solidFill>
                  <a:srgbClr val="00B0F0"/>
                </a:solidFill>
                <a:latin typeface="微软雅黑" panose="020B0503020204020204" pitchFamily="34" charset="-122"/>
                <a:ea typeface="微软雅黑" panose="020B0503020204020204" pitchFamily="34" charset="-122"/>
                <a:cs typeface="宋体" panose="02010600030101010101" pitchFamily="2" charset="-122"/>
              </a:rPr>
              <a:t>专本衔接专业：</a:t>
            </a:r>
            <a:r>
              <a:rPr lang="zh-CN" altLang="en-US" sz="1400" dirty="0">
                <a:solidFill>
                  <a:prstClr val="black"/>
                </a:solidFill>
                <a:latin typeface="微软雅黑" panose="020B0503020204020204" pitchFamily="34" charset="-122"/>
                <a:ea typeface="微软雅黑" panose="020B0503020204020204" pitchFamily="34" charset="-122"/>
              </a:rPr>
              <a:t>工程造价管理</a:t>
            </a:r>
          </a:p>
          <a:p>
            <a:pPr lvl="0" algn="just">
              <a:lnSpc>
                <a:spcPct val="150000"/>
              </a:lnSpc>
            </a:pPr>
            <a:r>
              <a:rPr lang="zh-CN" altLang="en-US" sz="1400" b="1" kern="100" dirty="0">
                <a:solidFill>
                  <a:srgbClr val="00B0F0"/>
                </a:solidFill>
                <a:latin typeface="微软雅黑" panose="020B0503020204020204" pitchFamily="34" charset="-122"/>
                <a:ea typeface="微软雅黑" panose="020B0503020204020204" pitchFamily="34" charset="-122"/>
                <a:cs typeface="宋体" panose="02010600030101010101" pitchFamily="2" charset="-122"/>
              </a:rPr>
              <a:t>毕业去向：</a:t>
            </a:r>
            <a:r>
              <a:rPr lang="zh-CN" altLang="en-US" sz="1400" dirty="0">
                <a:solidFill>
                  <a:prstClr val="black"/>
                </a:solidFill>
                <a:latin typeface="微软雅黑" panose="020B0503020204020204" pitchFamily="34" charset="-122"/>
                <a:ea typeface="微软雅黑" panose="020B0503020204020204" pitchFamily="34" charset="-122"/>
              </a:rPr>
              <a:t>就业于梅州市敏捷建筑工程有限公司</a:t>
            </a:r>
          </a:p>
          <a:p>
            <a:pPr lvl="0" algn="just">
              <a:lnSpc>
                <a:spcPct val="150000"/>
              </a:lnSpc>
            </a:pPr>
            <a:r>
              <a:rPr lang="zh-CN" altLang="en-US" sz="1400" b="1" kern="100" dirty="0">
                <a:solidFill>
                  <a:srgbClr val="00B0F0"/>
                </a:solidFill>
                <a:latin typeface="微软雅黑" panose="020B0503020204020204" pitchFamily="34" charset="-122"/>
                <a:ea typeface="微软雅黑" panose="020B0503020204020204" pitchFamily="34" charset="-122"/>
                <a:cs typeface="宋体" panose="02010600030101010101" pitchFamily="2" charset="-122"/>
              </a:rPr>
              <a:t>学习心得：</a:t>
            </a:r>
            <a:r>
              <a:rPr lang="zh-CN" altLang="en-US" sz="1400" dirty="0">
                <a:solidFill>
                  <a:prstClr val="black"/>
                </a:solidFill>
                <a:latin typeface="微软雅黑" panose="020B0503020204020204" pitchFamily="34" charset="-122"/>
                <a:ea typeface="微软雅黑" panose="020B0503020204020204" pitchFamily="34" charset="-122"/>
              </a:rPr>
              <a:t>专本衔接是充实大学生活的一种途径，同时也为想提升学历的的专科生节约了两年的时间。其实专本衔接课程是我们专科课程更深层次的扩展，很多内容都是和我们专科课程相衔接的，专科课程不懂的内容结合专本衔接课程稍微思考一下就基本解决了大部分的难点，掌握了不少专业知识，虽然与专科课程内容很多相似，但是又给了自己一次巩固的机会。</a:t>
            </a:r>
          </a:p>
          <a:p>
            <a:pPr lvl="0" algn="just">
              <a:lnSpc>
                <a:spcPct val="150000"/>
              </a:lnSpc>
            </a:pPr>
            <a:endParaRPr lang="zh-CN" altLang="en-US" sz="1400" dirty="0">
              <a:solidFill>
                <a:prstClr val="black"/>
              </a:solidFill>
              <a:latin typeface="微软雅黑" panose="020B0503020204020204" pitchFamily="34" charset="-122"/>
              <a:ea typeface="微软雅黑" panose="020B0503020204020204" pitchFamily="34" charset="-122"/>
            </a:endParaRPr>
          </a:p>
        </p:txBody>
      </p:sp>
      <p:sp>
        <p:nvSpPr>
          <p:cNvPr id="2" name="矩形 1"/>
          <p:cNvSpPr/>
          <p:nvPr/>
        </p:nvSpPr>
        <p:spPr>
          <a:xfrm>
            <a:off x="2692884" y="1100701"/>
            <a:ext cx="944880" cy="553085"/>
          </a:xfrm>
          <a:prstGeom prst="rect">
            <a:avLst/>
          </a:prstGeom>
        </p:spPr>
        <p:txBody>
          <a:bodyPr wrap="none">
            <a:spAutoFit/>
          </a:bodyPr>
          <a:lstStyle/>
          <a:p>
            <a:pPr algn="just">
              <a:lnSpc>
                <a:spcPct val="150000"/>
              </a:lnSpc>
              <a:spcAft>
                <a:spcPts val="0"/>
              </a:spcAft>
            </a:pPr>
            <a:r>
              <a:rPr lang="zh-CN" altLang="zh-CN" sz="2000" b="1" kern="100" dirty="0">
                <a:solidFill>
                  <a:srgbClr val="00B0F0"/>
                </a:solidFill>
                <a:latin typeface="微软雅黑" panose="020B0503020204020204" pitchFamily="34" charset="-122"/>
                <a:ea typeface="微软雅黑" panose="020B0503020204020204" pitchFamily="34" charset="-122"/>
                <a:cs typeface="宋体" panose="02010600030101010101" pitchFamily="2" charset="-122"/>
              </a:rPr>
              <a:t>吴官武</a:t>
            </a:r>
          </a:p>
        </p:txBody>
      </p:sp>
      <p:pic>
        <p:nvPicPr>
          <p:cNvPr id="3" name="图片 2"/>
          <p:cNvPicPr>
            <a:picLocks noChangeAspect="1"/>
          </p:cNvPicPr>
          <p:nvPr/>
        </p:nvPicPr>
        <p:blipFill>
          <a:blip r:embed="rId4"/>
          <a:stretch>
            <a:fillRect/>
          </a:stretch>
        </p:blipFill>
        <p:spPr>
          <a:xfrm>
            <a:off x="5346065" y="795020"/>
            <a:ext cx="3575050" cy="4239895"/>
          </a:xfrm>
          <a:prstGeom prst="rect">
            <a:avLst/>
          </a:prstGeom>
        </p:spPr>
      </p:pic>
      <p:sp>
        <p:nvSpPr>
          <p:cNvPr id="4" name="文本框 3"/>
          <p:cNvSpPr txBox="1"/>
          <p:nvPr/>
        </p:nvSpPr>
        <p:spPr>
          <a:xfrm>
            <a:off x="6276975" y="265430"/>
            <a:ext cx="2536825" cy="368300"/>
          </a:xfrm>
          <a:prstGeom prst="rect">
            <a:avLst/>
          </a:prstGeom>
          <a:noFill/>
        </p:spPr>
        <p:txBody>
          <a:bodyPr wrap="square" rtlCol="0">
            <a:spAutoFit/>
            <a:scene3d>
              <a:camera prst="orthographicFront"/>
              <a:lightRig rig="threePt" dir="t"/>
            </a:scene3d>
          </a:bodyPr>
          <a:lstStyle/>
          <a:p>
            <a:r>
              <a:rPr lang="zh-CN" altLang="en-US">
                <a:solidFill>
                  <a:schemeClr val="accent1"/>
                </a:solidFill>
                <a:effectLst>
                  <a:outerShdw blurRad="38100" dist="25400" dir="5400000" algn="ctr" rotWithShape="0">
                    <a:srgbClr val="6E747A">
                      <a:alpha val="43000"/>
                    </a:srgbClr>
                  </a:outerShdw>
                </a:effectLst>
                <a:latin typeface="华文行楷" panose="02010800040101010101" charset="-122"/>
                <a:ea typeface="华文行楷" panose="02010800040101010101" charset="-122"/>
                <a:cs typeface="华文行楷" panose="02010800040101010101" charset="-122"/>
              </a:rPr>
              <a:t>厚德笃学  惟实励新</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300"/>
                                        <p:tgtEl>
                                          <p:spTgt spid="2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300"/>
                                        <p:tgtEl>
                                          <p:spTgt spid="25"/>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p:tgtEl>
                                          <p:spTgt spid="26"/>
                                        </p:tgtEl>
                                        <p:attrNameLst>
                                          <p:attrName>ppt_x</p:attrName>
                                        </p:attrNameLst>
                                      </p:cBhvr>
                                      <p:tavLst>
                                        <p:tav tm="0">
                                          <p:val>
                                            <p:strVal val="#ppt_x-#ppt_w*1.125000"/>
                                          </p:val>
                                        </p:tav>
                                        <p:tav tm="100000">
                                          <p:val>
                                            <p:strVal val="#ppt_x"/>
                                          </p:val>
                                        </p:tav>
                                      </p:tavLst>
                                    </p:anim>
                                    <p:animEffect transition="in" filter="wipe(right)">
                                      <p:cBhvr>
                                        <p:cTn id="16" dur="500"/>
                                        <p:tgtEl>
                                          <p:spTgt spid="26"/>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par>
                          <p:cTn id="23" fill="hold">
                            <p:stCondLst>
                              <p:cond delay="2000"/>
                            </p:stCondLst>
                            <p:childTnLst>
                              <p:par>
                                <p:cTn id="24" presetID="53" presetClass="entr" presetSubtype="16" fill="hold" grpId="0" nodeType="afterEffect">
                                  <p:stCondLst>
                                    <p:cond delay="0"/>
                                  </p:stCondLst>
                                  <p:childTnLst>
                                    <p:set>
                                      <p:cBhvr>
                                        <p:cTn id="25" dur="1" fill="hold">
                                          <p:stCondLst>
                                            <p:cond delay="0"/>
                                          </p:stCondLst>
                                        </p:cTn>
                                        <p:tgtEl>
                                          <p:spTgt spid="60"/>
                                        </p:tgtEl>
                                        <p:attrNameLst>
                                          <p:attrName>style.visibility</p:attrName>
                                        </p:attrNameLst>
                                      </p:cBhvr>
                                      <p:to>
                                        <p:strVal val="visible"/>
                                      </p:to>
                                    </p:set>
                                    <p:anim calcmode="lin" valueType="num">
                                      <p:cBhvr>
                                        <p:cTn id="26" dur="500" fill="hold"/>
                                        <p:tgtEl>
                                          <p:spTgt spid="60"/>
                                        </p:tgtEl>
                                        <p:attrNameLst>
                                          <p:attrName>ppt_w</p:attrName>
                                        </p:attrNameLst>
                                      </p:cBhvr>
                                      <p:tavLst>
                                        <p:tav tm="0">
                                          <p:val>
                                            <p:fltVal val="0"/>
                                          </p:val>
                                        </p:tav>
                                        <p:tav tm="100000">
                                          <p:val>
                                            <p:strVal val="#ppt_w"/>
                                          </p:val>
                                        </p:tav>
                                      </p:tavLst>
                                    </p:anim>
                                    <p:anim calcmode="lin" valueType="num">
                                      <p:cBhvr>
                                        <p:cTn id="27" dur="500" fill="hold"/>
                                        <p:tgtEl>
                                          <p:spTgt spid="60"/>
                                        </p:tgtEl>
                                        <p:attrNameLst>
                                          <p:attrName>ppt_h</p:attrName>
                                        </p:attrNameLst>
                                      </p:cBhvr>
                                      <p:tavLst>
                                        <p:tav tm="0">
                                          <p:val>
                                            <p:fltVal val="0"/>
                                          </p:val>
                                        </p:tav>
                                        <p:tav tm="100000">
                                          <p:val>
                                            <p:strVal val="#ppt_h"/>
                                          </p:val>
                                        </p:tav>
                                      </p:tavLst>
                                    </p:anim>
                                    <p:animEffect transition="in" filter="fade">
                                      <p:cBhvr>
                                        <p:cTn id="28"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60"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5" name="直接连接符 94"/>
          <p:cNvCxnSpPr/>
          <p:nvPr/>
        </p:nvCxnSpPr>
        <p:spPr>
          <a:xfrm>
            <a:off x="515257" y="624114"/>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5" name="椭圆 104"/>
          <p:cNvSpPr/>
          <p:nvPr/>
        </p:nvSpPr>
        <p:spPr>
          <a:xfrm>
            <a:off x="646880" y="263458"/>
            <a:ext cx="274777" cy="274777"/>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TextBox 105"/>
          <p:cNvSpPr txBox="1"/>
          <p:nvPr/>
        </p:nvSpPr>
        <p:spPr>
          <a:xfrm>
            <a:off x="908957" y="206330"/>
            <a:ext cx="1364476" cy="400110"/>
          </a:xfrm>
          <a:prstGeom prst="rect">
            <a:avLst/>
          </a:prstGeom>
          <a:noFill/>
        </p:spPr>
        <p:txBody>
          <a:bodyPr wrap="none" rtlCol="0">
            <a:spAutoFit/>
          </a:bodyPr>
          <a:lstStyle/>
          <a:p>
            <a:r>
              <a:rPr lang="zh-CN" altLang="en-US" sz="2000" b="1" spc="300" dirty="0">
                <a:solidFill>
                  <a:srgbClr val="1A3F6C"/>
                </a:solidFill>
                <a:latin typeface="微软雅黑" panose="020B0503020204020204" pitchFamily="34" charset="-122"/>
                <a:ea typeface="微软雅黑" panose="020B0503020204020204" pitchFamily="34" charset="-122"/>
              </a:rPr>
              <a:t>主要内容</a:t>
            </a:r>
          </a:p>
        </p:txBody>
      </p:sp>
      <p:cxnSp>
        <p:nvCxnSpPr>
          <p:cNvPr id="108" name="直接连接符 107"/>
          <p:cNvCxnSpPr/>
          <p:nvPr/>
        </p:nvCxnSpPr>
        <p:spPr>
          <a:xfrm>
            <a:off x="2183761" y="310877"/>
            <a:ext cx="0" cy="208592"/>
          </a:xfrm>
          <a:prstGeom prst="line">
            <a:avLst/>
          </a:prstGeom>
          <a:ln w="19050">
            <a:solidFill>
              <a:srgbClr val="1A3F6C"/>
            </a:solidFill>
          </a:ln>
        </p:spPr>
        <p:style>
          <a:lnRef idx="1">
            <a:schemeClr val="accent1"/>
          </a:lnRef>
          <a:fillRef idx="0">
            <a:schemeClr val="accent1"/>
          </a:fillRef>
          <a:effectRef idx="0">
            <a:schemeClr val="accent1"/>
          </a:effectRef>
          <a:fontRef idx="minor">
            <a:schemeClr val="tx1"/>
          </a:fontRef>
        </p:style>
      </p:cxnSp>
      <p:sp>
        <p:nvSpPr>
          <p:cNvPr id="35" name="任意多边形 34"/>
          <p:cNvSpPr/>
          <p:nvPr/>
        </p:nvSpPr>
        <p:spPr>
          <a:xfrm>
            <a:off x="928913" y="2220686"/>
            <a:ext cx="5660572" cy="1204692"/>
          </a:xfrm>
          <a:custGeom>
            <a:avLst/>
            <a:gdLst>
              <a:gd name="connsiteX0" fmla="*/ 0 w 5660572"/>
              <a:gd name="connsiteY0" fmla="*/ 14514 h 1204692"/>
              <a:gd name="connsiteX1" fmla="*/ 1407886 w 5660572"/>
              <a:gd name="connsiteY1" fmla="*/ 1204685 h 1204692"/>
              <a:gd name="connsiteX2" fmla="*/ 2815772 w 5660572"/>
              <a:gd name="connsiteY2" fmla="*/ 0 h 1204692"/>
              <a:gd name="connsiteX3" fmla="*/ 4267200 w 5660572"/>
              <a:gd name="connsiteY3" fmla="*/ 1204685 h 1204692"/>
              <a:gd name="connsiteX4" fmla="*/ 5660572 w 5660572"/>
              <a:gd name="connsiteY4" fmla="*/ 0 h 120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0572" h="1204692">
                <a:moveTo>
                  <a:pt x="0" y="14514"/>
                </a:moveTo>
                <a:cubicBezTo>
                  <a:pt x="469295" y="610809"/>
                  <a:pt x="938591" y="1207104"/>
                  <a:pt x="1407886" y="1204685"/>
                </a:cubicBezTo>
                <a:cubicBezTo>
                  <a:pt x="1877181" y="1202266"/>
                  <a:pt x="2339220" y="0"/>
                  <a:pt x="2815772" y="0"/>
                </a:cubicBezTo>
                <a:cubicBezTo>
                  <a:pt x="3292324" y="0"/>
                  <a:pt x="3793067" y="1204685"/>
                  <a:pt x="4267200" y="1204685"/>
                </a:cubicBezTo>
                <a:cubicBezTo>
                  <a:pt x="4741333" y="1204685"/>
                  <a:pt x="5411410" y="152400"/>
                  <a:pt x="5660572" y="0"/>
                </a:cubicBezTo>
              </a:path>
            </a:pathLst>
          </a:custGeom>
          <a:ln w="76200">
            <a:solidFill>
              <a:srgbClr val="1A3F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1A3F6C"/>
              </a:solidFill>
            </a:endParaRPr>
          </a:p>
        </p:txBody>
      </p:sp>
      <p:grpSp>
        <p:nvGrpSpPr>
          <p:cNvPr id="10" name="组合 9"/>
          <p:cNvGrpSpPr/>
          <p:nvPr/>
        </p:nvGrpSpPr>
        <p:grpSpPr>
          <a:xfrm>
            <a:off x="368070" y="1661152"/>
            <a:ext cx="1139038" cy="1139038"/>
            <a:chOff x="1180871" y="1661152"/>
            <a:chExt cx="1139038" cy="1139038"/>
          </a:xfrm>
        </p:grpSpPr>
        <p:grpSp>
          <p:nvGrpSpPr>
            <p:cNvPr id="110" name="组合 109"/>
            <p:cNvGrpSpPr/>
            <p:nvPr/>
          </p:nvGrpSpPr>
          <p:grpSpPr>
            <a:xfrm>
              <a:off x="1180871" y="1661152"/>
              <a:ext cx="1139038" cy="1139038"/>
              <a:chOff x="304800" y="673100"/>
              <a:chExt cx="4000500" cy="4000500"/>
            </a:xfrm>
            <a:effectLst>
              <a:outerShdw blurRad="444500" dist="254000" dir="8100000" algn="tr" rotWithShape="0">
                <a:prstClr val="black">
                  <a:alpha val="50000"/>
                </a:prstClr>
              </a:outerShdw>
            </a:effectLst>
          </p:grpSpPr>
          <p:sp>
            <p:nvSpPr>
              <p:cNvPr id="112" name="同心圆 11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A3F6C"/>
                  </a:solidFill>
                </a:endParaRPr>
              </a:p>
            </p:txBody>
          </p:sp>
          <p:sp>
            <p:nvSpPr>
              <p:cNvPr id="113" name="椭圆 11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A3F6C"/>
                  </a:solidFill>
                </a:endParaRPr>
              </a:p>
            </p:txBody>
          </p:sp>
        </p:grpSp>
        <p:sp>
          <p:nvSpPr>
            <p:cNvPr id="134" name="TextBox 133"/>
            <p:cNvSpPr txBox="1"/>
            <p:nvPr/>
          </p:nvSpPr>
          <p:spPr>
            <a:xfrm>
              <a:off x="1528213" y="1876728"/>
              <a:ext cx="444352" cy="707886"/>
            </a:xfrm>
            <a:prstGeom prst="rect">
              <a:avLst/>
            </a:prstGeom>
            <a:noFill/>
          </p:spPr>
          <p:txBody>
            <a:bodyPr wrap="none" rtlCol="0">
              <a:spAutoFit/>
            </a:bodyPr>
            <a:lstStyle/>
            <a:p>
              <a:pPr algn="ctr"/>
              <a:r>
                <a:rPr lang="en-US" altLang="zh-CN" sz="4000" dirty="0">
                  <a:solidFill>
                    <a:srgbClr val="1A3F6C"/>
                  </a:solidFill>
                  <a:latin typeface="Watford DB" pitchFamily="2" charset="0"/>
                  <a:ea typeface="造字工房劲黑（非商用）常规体" pitchFamily="50" charset="-122"/>
                </a:rPr>
                <a:t>1</a:t>
              </a:r>
              <a:endParaRPr lang="zh-CN" altLang="en-US" sz="4000" dirty="0">
                <a:solidFill>
                  <a:srgbClr val="1A3F6C"/>
                </a:solidFill>
                <a:latin typeface="Watford DB" pitchFamily="2" charset="0"/>
                <a:ea typeface="造字工房劲黑（非商用）常规体" pitchFamily="50" charset="-122"/>
              </a:endParaRPr>
            </a:p>
          </p:txBody>
        </p:sp>
      </p:grpSp>
      <p:grpSp>
        <p:nvGrpSpPr>
          <p:cNvPr id="30" name="组合 29"/>
          <p:cNvGrpSpPr/>
          <p:nvPr/>
        </p:nvGrpSpPr>
        <p:grpSpPr>
          <a:xfrm>
            <a:off x="1778875" y="2836786"/>
            <a:ext cx="1139038" cy="1139038"/>
            <a:chOff x="2591676" y="2836786"/>
            <a:chExt cx="1139038" cy="1139038"/>
          </a:xfrm>
        </p:grpSpPr>
        <p:grpSp>
          <p:nvGrpSpPr>
            <p:cNvPr id="120" name="组合 119"/>
            <p:cNvGrpSpPr/>
            <p:nvPr/>
          </p:nvGrpSpPr>
          <p:grpSpPr>
            <a:xfrm>
              <a:off x="2591676" y="2836786"/>
              <a:ext cx="1139038" cy="1139038"/>
              <a:chOff x="304800" y="673100"/>
              <a:chExt cx="4000500" cy="4000500"/>
            </a:xfrm>
            <a:effectLst>
              <a:outerShdw blurRad="444500" dist="254000" dir="8100000" algn="tr" rotWithShape="0">
                <a:prstClr val="black">
                  <a:alpha val="50000"/>
                </a:prstClr>
              </a:outerShdw>
            </a:effectLst>
          </p:grpSpPr>
          <p:sp>
            <p:nvSpPr>
              <p:cNvPr id="122" name="同心圆 12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A3F6C"/>
                  </a:solidFill>
                </a:endParaRPr>
              </a:p>
            </p:txBody>
          </p:sp>
          <p:sp>
            <p:nvSpPr>
              <p:cNvPr id="123" name="椭圆 12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A3F6C"/>
                  </a:solidFill>
                </a:endParaRPr>
              </a:p>
            </p:txBody>
          </p:sp>
        </p:grpSp>
        <p:sp>
          <p:nvSpPr>
            <p:cNvPr id="135" name="TextBox 134"/>
            <p:cNvSpPr txBox="1"/>
            <p:nvPr/>
          </p:nvSpPr>
          <p:spPr>
            <a:xfrm>
              <a:off x="2939018" y="3052362"/>
              <a:ext cx="444352" cy="707886"/>
            </a:xfrm>
            <a:prstGeom prst="rect">
              <a:avLst/>
            </a:prstGeom>
            <a:noFill/>
          </p:spPr>
          <p:txBody>
            <a:bodyPr wrap="none" rtlCol="0">
              <a:spAutoFit/>
            </a:bodyPr>
            <a:lstStyle/>
            <a:p>
              <a:pPr algn="ctr"/>
              <a:r>
                <a:rPr lang="en-US" altLang="zh-CN" sz="4000" dirty="0">
                  <a:solidFill>
                    <a:srgbClr val="1A3F6C"/>
                  </a:solidFill>
                  <a:latin typeface="Watford DB" pitchFamily="2" charset="0"/>
                  <a:ea typeface="造字工房劲黑（非商用）常规体" pitchFamily="50" charset="-122"/>
                </a:rPr>
                <a:t>2</a:t>
              </a:r>
              <a:endParaRPr lang="zh-CN" altLang="en-US" sz="4000" dirty="0">
                <a:solidFill>
                  <a:srgbClr val="1A3F6C"/>
                </a:solidFill>
                <a:latin typeface="Watford DB" pitchFamily="2" charset="0"/>
                <a:ea typeface="造字工房劲黑（非商用）常规体" pitchFamily="50" charset="-122"/>
              </a:endParaRPr>
            </a:p>
          </p:txBody>
        </p:sp>
      </p:grpSp>
      <p:grpSp>
        <p:nvGrpSpPr>
          <p:cNvPr id="31" name="组合 30"/>
          <p:cNvGrpSpPr/>
          <p:nvPr/>
        </p:nvGrpSpPr>
        <p:grpSpPr>
          <a:xfrm>
            <a:off x="3189680" y="1661152"/>
            <a:ext cx="1139038" cy="1139038"/>
            <a:chOff x="4002481" y="1661152"/>
            <a:chExt cx="1139038" cy="1139038"/>
          </a:xfrm>
        </p:grpSpPr>
        <p:grpSp>
          <p:nvGrpSpPr>
            <p:cNvPr id="130" name="组合 129"/>
            <p:cNvGrpSpPr/>
            <p:nvPr/>
          </p:nvGrpSpPr>
          <p:grpSpPr>
            <a:xfrm>
              <a:off x="4002481" y="1661152"/>
              <a:ext cx="1139038" cy="1139038"/>
              <a:chOff x="304800" y="673100"/>
              <a:chExt cx="4000500" cy="4000500"/>
            </a:xfrm>
            <a:effectLst>
              <a:outerShdw blurRad="444500" dist="254000" dir="8100000" algn="tr" rotWithShape="0">
                <a:prstClr val="black">
                  <a:alpha val="50000"/>
                </a:prstClr>
              </a:outerShdw>
            </a:effectLst>
          </p:grpSpPr>
          <p:sp>
            <p:nvSpPr>
              <p:cNvPr id="132" name="同心圆 13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A3F6C"/>
                  </a:solidFill>
                </a:endParaRPr>
              </a:p>
            </p:txBody>
          </p:sp>
          <p:sp>
            <p:nvSpPr>
              <p:cNvPr id="133" name="椭圆 13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A3F6C"/>
                  </a:solidFill>
                </a:endParaRPr>
              </a:p>
            </p:txBody>
          </p:sp>
        </p:grpSp>
        <p:sp>
          <p:nvSpPr>
            <p:cNvPr id="136" name="TextBox 135"/>
            <p:cNvSpPr txBox="1"/>
            <p:nvPr/>
          </p:nvSpPr>
          <p:spPr>
            <a:xfrm>
              <a:off x="4349823" y="1876728"/>
              <a:ext cx="444352" cy="707886"/>
            </a:xfrm>
            <a:prstGeom prst="rect">
              <a:avLst/>
            </a:prstGeom>
            <a:noFill/>
          </p:spPr>
          <p:txBody>
            <a:bodyPr wrap="none" rtlCol="0">
              <a:spAutoFit/>
            </a:bodyPr>
            <a:lstStyle/>
            <a:p>
              <a:pPr algn="ctr"/>
              <a:r>
                <a:rPr lang="en-US" altLang="zh-CN" sz="4000" dirty="0">
                  <a:solidFill>
                    <a:srgbClr val="1A3F6C"/>
                  </a:solidFill>
                  <a:latin typeface="Watford DB" pitchFamily="2" charset="0"/>
                  <a:ea typeface="造字工房劲黑（非商用）常规体" pitchFamily="50" charset="-122"/>
                </a:rPr>
                <a:t>3</a:t>
              </a:r>
              <a:endParaRPr lang="zh-CN" altLang="en-US" sz="4000" dirty="0">
                <a:solidFill>
                  <a:srgbClr val="1A3F6C"/>
                </a:solidFill>
                <a:latin typeface="Watford DB" pitchFamily="2" charset="0"/>
                <a:ea typeface="造字工房劲黑（非商用）常规体" pitchFamily="50" charset="-122"/>
              </a:endParaRPr>
            </a:p>
          </p:txBody>
        </p:sp>
      </p:grpSp>
      <p:grpSp>
        <p:nvGrpSpPr>
          <p:cNvPr id="32" name="组合 31"/>
          <p:cNvGrpSpPr/>
          <p:nvPr/>
        </p:nvGrpSpPr>
        <p:grpSpPr>
          <a:xfrm>
            <a:off x="4600485" y="2836786"/>
            <a:ext cx="1139038" cy="1139038"/>
            <a:chOff x="5413286" y="2836786"/>
            <a:chExt cx="1139038" cy="1139038"/>
          </a:xfrm>
        </p:grpSpPr>
        <p:grpSp>
          <p:nvGrpSpPr>
            <p:cNvPr id="115" name="组合 114"/>
            <p:cNvGrpSpPr/>
            <p:nvPr/>
          </p:nvGrpSpPr>
          <p:grpSpPr>
            <a:xfrm>
              <a:off x="5413286" y="2836786"/>
              <a:ext cx="1139038" cy="1139038"/>
              <a:chOff x="304800" y="673100"/>
              <a:chExt cx="4000500" cy="4000500"/>
            </a:xfrm>
            <a:effectLst>
              <a:outerShdw blurRad="444500" dist="254000" dir="8100000" algn="tr" rotWithShape="0">
                <a:prstClr val="black">
                  <a:alpha val="50000"/>
                </a:prstClr>
              </a:outerShdw>
            </a:effectLst>
          </p:grpSpPr>
          <p:sp>
            <p:nvSpPr>
              <p:cNvPr id="117" name="同心圆 11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A3F6C"/>
                  </a:solidFill>
                </a:endParaRPr>
              </a:p>
            </p:txBody>
          </p:sp>
          <p:sp>
            <p:nvSpPr>
              <p:cNvPr id="118" name="椭圆 11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A3F6C"/>
                  </a:solidFill>
                </a:endParaRPr>
              </a:p>
            </p:txBody>
          </p:sp>
        </p:grpSp>
        <p:sp>
          <p:nvSpPr>
            <p:cNvPr id="137" name="TextBox 136"/>
            <p:cNvSpPr txBox="1"/>
            <p:nvPr/>
          </p:nvSpPr>
          <p:spPr>
            <a:xfrm>
              <a:off x="5760628" y="3052362"/>
              <a:ext cx="444352" cy="707886"/>
            </a:xfrm>
            <a:prstGeom prst="rect">
              <a:avLst/>
            </a:prstGeom>
            <a:noFill/>
          </p:spPr>
          <p:txBody>
            <a:bodyPr wrap="none" rtlCol="0">
              <a:spAutoFit/>
            </a:bodyPr>
            <a:lstStyle/>
            <a:p>
              <a:pPr algn="ctr"/>
              <a:r>
                <a:rPr lang="en-US" altLang="zh-CN" sz="4000" dirty="0">
                  <a:solidFill>
                    <a:srgbClr val="1A3F6C"/>
                  </a:solidFill>
                  <a:latin typeface="Watford DB" pitchFamily="2" charset="0"/>
                  <a:ea typeface="造字工房劲黑（非商用）常规体" pitchFamily="50" charset="-122"/>
                </a:rPr>
                <a:t>4</a:t>
              </a:r>
              <a:endParaRPr lang="zh-CN" altLang="en-US" sz="4000" dirty="0">
                <a:solidFill>
                  <a:srgbClr val="1A3F6C"/>
                </a:solidFill>
                <a:latin typeface="Watford DB" pitchFamily="2" charset="0"/>
                <a:ea typeface="造字工房劲黑（非商用）常规体" pitchFamily="50" charset="-122"/>
              </a:endParaRPr>
            </a:p>
          </p:txBody>
        </p:sp>
      </p:grpSp>
      <p:sp>
        <p:nvSpPr>
          <p:cNvPr id="144" name="TextBox 143"/>
          <p:cNvSpPr txBox="1"/>
          <p:nvPr/>
        </p:nvSpPr>
        <p:spPr>
          <a:xfrm>
            <a:off x="321085" y="1218691"/>
            <a:ext cx="1364476" cy="400110"/>
          </a:xfrm>
          <a:prstGeom prst="rect">
            <a:avLst/>
          </a:prstGeom>
          <a:noFill/>
        </p:spPr>
        <p:txBody>
          <a:bodyPr wrap="none" rtlCol="0">
            <a:spAutoFit/>
          </a:bodyPr>
          <a:lstStyle/>
          <a:p>
            <a:r>
              <a:rPr lang="zh-CN" altLang="en-US" sz="2000" spc="300" dirty="0">
                <a:solidFill>
                  <a:srgbClr val="1A3F6C"/>
                </a:solidFill>
                <a:latin typeface="微软雅黑" panose="020B0503020204020204" pitchFamily="34" charset="-122"/>
                <a:ea typeface="微软雅黑" panose="020B0503020204020204" pitchFamily="34" charset="-122"/>
              </a:rPr>
              <a:t>办学简介</a:t>
            </a:r>
          </a:p>
        </p:txBody>
      </p:sp>
      <p:sp>
        <p:nvSpPr>
          <p:cNvPr id="145" name="TextBox 144"/>
          <p:cNvSpPr txBox="1"/>
          <p:nvPr/>
        </p:nvSpPr>
        <p:spPr>
          <a:xfrm>
            <a:off x="1594155" y="4061482"/>
            <a:ext cx="1364476" cy="400110"/>
          </a:xfrm>
          <a:prstGeom prst="rect">
            <a:avLst/>
          </a:prstGeom>
          <a:noFill/>
        </p:spPr>
        <p:txBody>
          <a:bodyPr wrap="none" rtlCol="0">
            <a:spAutoFit/>
          </a:bodyPr>
          <a:lstStyle/>
          <a:p>
            <a:r>
              <a:rPr lang="zh-CN" altLang="en-US" sz="2000" spc="300" dirty="0">
                <a:solidFill>
                  <a:srgbClr val="1A3F6C"/>
                </a:solidFill>
                <a:latin typeface="微软雅黑" panose="020B0503020204020204" pitchFamily="34" charset="-122"/>
                <a:ea typeface="微软雅黑" panose="020B0503020204020204" pitchFamily="34" charset="-122"/>
              </a:rPr>
              <a:t>学历学位</a:t>
            </a:r>
          </a:p>
        </p:txBody>
      </p:sp>
      <p:sp>
        <p:nvSpPr>
          <p:cNvPr id="146" name="TextBox 145"/>
          <p:cNvSpPr txBox="1"/>
          <p:nvPr/>
        </p:nvSpPr>
        <p:spPr>
          <a:xfrm>
            <a:off x="3160496" y="1208273"/>
            <a:ext cx="1364476" cy="400110"/>
          </a:xfrm>
          <a:prstGeom prst="rect">
            <a:avLst/>
          </a:prstGeom>
          <a:noFill/>
        </p:spPr>
        <p:txBody>
          <a:bodyPr wrap="none" rtlCol="0">
            <a:spAutoFit/>
          </a:bodyPr>
          <a:lstStyle/>
          <a:p>
            <a:r>
              <a:rPr lang="zh-CN" altLang="en-US" sz="2000" spc="300" dirty="0">
                <a:solidFill>
                  <a:srgbClr val="1A3F6C"/>
                </a:solidFill>
                <a:latin typeface="微软雅黑" panose="020B0503020204020204" pitchFamily="34" charset="-122"/>
                <a:ea typeface="微软雅黑" panose="020B0503020204020204" pitchFamily="34" charset="-122"/>
              </a:rPr>
              <a:t>学习优势</a:t>
            </a:r>
          </a:p>
        </p:txBody>
      </p:sp>
      <p:sp>
        <p:nvSpPr>
          <p:cNvPr id="147" name="TextBox 146"/>
          <p:cNvSpPr txBox="1"/>
          <p:nvPr/>
        </p:nvSpPr>
        <p:spPr>
          <a:xfrm>
            <a:off x="4569512" y="4094416"/>
            <a:ext cx="1364476" cy="400110"/>
          </a:xfrm>
          <a:prstGeom prst="rect">
            <a:avLst/>
          </a:prstGeom>
          <a:noFill/>
        </p:spPr>
        <p:txBody>
          <a:bodyPr wrap="none" rtlCol="0">
            <a:spAutoFit/>
          </a:bodyPr>
          <a:lstStyle/>
          <a:p>
            <a:r>
              <a:rPr lang="zh-CN" altLang="en-US" sz="2000" spc="300" dirty="0">
                <a:solidFill>
                  <a:srgbClr val="1A3F6C"/>
                </a:solidFill>
                <a:latin typeface="微软雅黑" panose="020B0503020204020204" pitchFamily="34" charset="-122"/>
                <a:ea typeface="微软雅黑" panose="020B0503020204020204" pitchFamily="34" charset="-122"/>
              </a:rPr>
              <a:t>课程考试</a:t>
            </a:r>
          </a:p>
        </p:txBody>
      </p:sp>
      <p:sp>
        <p:nvSpPr>
          <p:cNvPr id="148" name="TextBox 147"/>
          <p:cNvSpPr txBox="1"/>
          <p:nvPr/>
        </p:nvSpPr>
        <p:spPr>
          <a:xfrm>
            <a:off x="5933988" y="1211102"/>
            <a:ext cx="1364476" cy="400110"/>
          </a:xfrm>
          <a:prstGeom prst="rect">
            <a:avLst/>
          </a:prstGeom>
          <a:noFill/>
        </p:spPr>
        <p:txBody>
          <a:bodyPr wrap="none" rtlCol="0">
            <a:spAutoFit/>
          </a:bodyPr>
          <a:lstStyle/>
          <a:p>
            <a:r>
              <a:rPr lang="zh-CN" altLang="en-US" sz="2000" spc="300" dirty="0">
                <a:solidFill>
                  <a:srgbClr val="1A3F6C"/>
                </a:solidFill>
                <a:latin typeface="微软雅黑" panose="020B0503020204020204" pitchFamily="34" charset="-122"/>
                <a:ea typeface="微软雅黑" panose="020B0503020204020204" pitchFamily="34" charset="-122"/>
              </a:rPr>
              <a:t>心得分享</a:t>
            </a:r>
          </a:p>
        </p:txBody>
      </p:sp>
      <p:sp>
        <p:nvSpPr>
          <p:cNvPr id="47" name="任意多边形 34"/>
          <p:cNvSpPr/>
          <p:nvPr/>
        </p:nvSpPr>
        <p:spPr>
          <a:xfrm>
            <a:off x="6754665" y="2317593"/>
            <a:ext cx="5660572" cy="1204692"/>
          </a:xfrm>
          <a:custGeom>
            <a:avLst/>
            <a:gdLst>
              <a:gd name="connsiteX0" fmla="*/ 0 w 5660572"/>
              <a:gd name="connsiteY0" fmla="*/ 14514 h 1204692"/>
              <a:gd name="connsiteX1" fmla="*/ 1407886 w 5660572"/>
              <a:gd name="connsiteY1" fmla="*/ 1204685 h 1204692"/>
              <a:gd name="connsiteX2" fmla="*/ 2815772 w 5660572"/>
              <a:gd name="connsiteY2" fmla="*/ 0 h 1204692"/>
              <a:gd name="connsiteX3" fmla="*/ 4267200 w 5660572"/>
              <a:gd name="connsiteY3" fmla="*/ 1204685 h 1204692"/>
              <a:gd name="connsiteX4" fmla="*/ 5660572 w 5660572"/>
              <a:gd name="connsiteY4" fmla="*/ 0 h 120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0572" h="1204692">
                <a:moveTo>
                  <a:pt x="0" y="14514"/>
                </a:moveTo>
                <a:cubicBezTo>
                  <a:pt x="469295" y="610809"/>
                  <a:pt x="938591" y="1207104"/>
                  <a:pt x="1407886" y="1204685"/>
                </a:cubicBezTo>
                <a:cubicBezTo>
                  <a:pt x="1877181" y="1202266"/>
                  <a:pt x="2339220" y="0"/>
                  <a:pt x="2815772" y="0"/>
                </a:cubicBezTo>
                <a:cubicBezTo>
                  <a:pt x="3292324" y="0"/>
                  <a:pt x="3793067" y="1204685"/>
                  <a:pt x="4267200" y="1204685"/>
                </a:cubicBezTo>
                <a:cubicBezTo>
                  <a:pt x="4741333" y="1204685"/>
                  <a:pt x="5411410" y="152400"/>
                  <a:pt x="5660572" y="0"/>
                </a:cubicBezTo>
              </a:path>
            </a:pathLst>
          </a:custGeom>
          <a:ln w="76200">
            <a:solidFill>
              <a:srgbClr val="1A3F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1A3F6C"/>
              </a:solidFill>
            </a:endParaRPr>
          </a:p>
        </p:txBody>
      </p:sp>
      <p:grpSp>
        <p:nvGrpSpPr>
          <p:cNvPr id="33" name="组合 32"/>
          <p:cNvGrpSpPr/>
          <p:nvPr/>
        </p:nvGrpSpPr>
        <p:grpSpPr>
          <a:xfrm>
            <a:off x="6011290" y="1661152"/>
            <a:ext cx="1139038" cy="1139038"/>
            <a:chOff x="6824091" y="1661152"/>
            <a:chExt cx="1139038" cy="1139038"/>
          </a:xfrm>
        </p:grpSpPr>
        <p:grpSp>
          <p:nvGrpSpPr>
            <p:cNvPr id="125" name="组合 124"/>
            <p:cNvGrpSpPr/>
            <p:nvPr/>
          </p:nvGrpSpPr>
          <p:grpSpPr>
            <a:xfrm>
              <a:off x="6824091" y="1661152"/>
              <a:ext cx="1139038" cy="1139038"/>
              <a:chOff x="304800" y="673100"/>
              <a:chExt cx="4000500" cy="4000500"/>
            </a:xfrm>
            <a:effectLst>
              <a:outerShdw blurRad="444500" dist="254000" dir="8100000" algn="tr" rotWithShape="0">
                <a:prstClr val="black">
                  <a:alpha val="50000"/>
                </a:prstClr>
              </a:outerShdw>
            </a:effectLst>
          </p:grpSpPr>
          <p:sp>
            <p:nvSpPr>
              <p:cNvPr id="127" name="同心圆 12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A3F6C"/>
                  </a:solidFill>
                </a:endParaRPr>
              </a:p>
            </p:txBody>
          </p:sp>
          <p:sp>
            <p:nvSpPr>
              <p:cNvPr id="128" name="椭圆 127"/>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A3F6C"/>
                  </a:solidFill>
                </a:endParaRPr>
              </a:p>
            </p:txBody>
          </p:sp>
        </p:grpSp>
        <p:sp>
          <p:nvSpPr>
            <p:cNvPr id="142" name="TextBox 141"/>
            <p:cNvSpPr txBox="1"/>
            <p:nvPr/>
          </p:nvSpPr>
          <p:spPr>
            <a:xfrm>
              <a:off x="7171433" y="1876728"/>
              <a:ext cx="444352" cy="707886"/>
            </a:xfrm>
            <a:prstGeom prst="rect">
              <a:avLst/>
            </a:prstGeom>
            <a:noFill/>
          </p:spPr>
          <p:txBody>
            <a:bodyPr wrap="none" rtlCol="0">
              <a:spAutoFit/>
            </a:bodyPr>
            <a:lstStyle/>
            <a:p>
              <a:pPr algn="ctr"/>
              <a:r>
                <a:rPr lang="en-US" altLang="zh-CN" sz="4000" dirty="0">
                  <a:solidFill>
                    <a:srgbClr val="1A3F6C"/>
                  </a:solidFill>
                  <a:latin typeface="Watford DB" pitchFamily="2" charset="0"/>
                  <a:ea typeface="造字工房劲黑（非商用）常规体" pitchFamily="50" charset="-122"/>
                </a:rPr>
                <a:t>5</a:t>
              </a:r>
              <a:endParaRPr lang="zh-CN" altLang="en-US" sz="4000" dirty="0">
                <a:solidFill>
                  <a:srgbClr val="1A3F6C"/>
                </a:solidFill>
                <a:latin typeface="Watford DB" pitchFamily="2" charset="0"/>
                <a:ea typeface="造字工房劲黑（非商用）常规体" pitchFamily="50" charset="-122"/>
              </a:endParaRPr>
            </a:p>
          </p:txBody>
        </p:sp>
      </p:grpSp>
      <p:sp>
        <p:nvSpPr>
          <p:cNvPr id="53" name="TextBox 146"/>
          <p:cNvSpPr txBox="1"/>
          <p:nvPr/>
        </p:nvSpPr>
        <p:spPr>
          <a:xfrm>
            <a:off x="7515770" y="4090538"/>
            <a:ext cx="1364476" cy="400110"/>
          </a:xfrm>
          <a:prstGeom prst="rect">
            <a:avLst/>
          </a:prstGeom>
          <a:noFill/>
        </p:spPr>
        <p:txBody>
          <a:bodyPr wrap="none" rtlCol="0">
            <a:spAutoFit/>
          </a:bodyPr>
          <a:lstStyle/>
          <a:p>
            <a:r>
              <a:rPr lang="zh-CN" altLang="en-US" sz="2000" spc="300" dirty="0">
                <a:solidFill>
                  <a:srgbClr val="1A3F6C"/>
                </a:solidFill>
                <a:latin typeface="微软雅黑" panose="020B0503020204020204" pitchFamily="34" charset="-122"/>
                <a:ea typeface="微软雅黑" panose="020B0503020204020204" pitchFamily="34" charset="-122"/>
              </a:rPr>
              <a:t>报名方式</a:t>
            </a: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9386" y="2220686"/>
            <a:ext cx="1038370" cy="1089313"/>
          </a:xfrm>
          <a:prstGeom prst="rect">
            <a:avLst/>
          </a:prstGeom>
        </p:spPr>
      </p:pic>
      <p:grpSp>
        <p:nvGrpSpPr>
          <p:cNvPr id="48" name="组合 47"/>
          <p:cNvGrpSpPr/>
          <p:nvPr/>
        </p:nvGrpSpPr>
        <p:grpSpPr>
          <a:xfrm>
            <a:off x="7621758" y="2811926"/>
            <a:ext cx="1139038" cy="1139038"/>
            <a:chOff x="6824091" y="1661152"/>
            <a:chExt cx="1139038" cy="1139038"/>
          </a:xfrm>
        </p:grpSpPr>
        <p:grpSp>
          <p:nvGrpSpPr>
            <p:cNvPr id="49" name="组合 48"/>
            <p:cNvGrpSpPr/>
            <p:nvPr/>
          </p:nvGrpSpPr>
          <p:grpSpPr>
            <a:xfrm>
              <a:off x="6824091" y="1661152"/>
              <a:ext cx="1139038" cy="1139038"/>
              <a:chOff x="304800" y="673100"/>
              <a:chExt cx="4000500" cy="4000500"/>
            </a:xfrm>
            <a:effectLst>
              <a:outerShdw blurRad="444500" dist="254000" dir="8100000" algn="tr" rotWithShape="0">
                <a:prstClr val="black">
                  <a:alpha val="50000"/>
                </a:prstClr>
              </a:outerShdw>
            </a:effectLst>
          </p:grpSpPr>
          <p:sp>
            <p:nvSpPr>
              <p:cNvPr id="51" name="同心圆 12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A3F6C"/>
                  </a:solidFill>
                </a:endParaRPr>
              </a:p>
            </p:txBody>
          </p:sp>
          <p:sp>
            <p:nvSpPr>
              <p:cNvPr id="52" name="椭圆 5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A3F6C"/>
                  </a:solidFill>
                </a:endParaRPr>
              </a:p>
            </p:txBody>
          </p:sp>
        </p:grpSp>
        <p:sp>
          <p:nvSpPr>
            <p:cNvPr id="50" name="TextBox 141"/>
            <p:cNvSpPr txBox="1"/>
            <p:nvPr/>
          </p:nvSpPr>
          <p:spPr>
            <a:xfrm>
              <a:off x="7171433" y="1876728"/>
              <a:ext cx="444352" cy="707886"/>
            </a:xfrm>
            <a:prstGeom prst="rect">
              <a:avLst/>
            </a:prstGeom>
            <a:noFill/>
          </p:spPr>
          <p:txBody>
            <a:bodyPr wrap="none" rtlCol="0">
              <a:spAutoFit/>
            </a:bodyPr>
            <a:lstStyle/>
            <a:p>
              <a:pPr algn="ctr"/>
              <a:r>
                <a:rPr lang="en-US" altLang="zh-CN" sz="4000" dirty="0">
                  <a:solidFill>
                    <a:srgbClr val="1A3F6C"/>
                  </a:solidFill>
                  <a:latin typeface="Watford DB" pitchFamily="2" charset="0"/>
                  <a:ea typeface="造字工房劲黑（非商用）常规体" pitchFamily="50" charset="-122"/>
                </a:rPr>
                <a:t>6</a:t>
              </a:r>
              <a:endParaRPr lang="zh-CN" altLang="en-US" sz="4000" dirty="0">
                <a:solidFill>
                  <a:srgbClr val="1A3F6C"/>
                </a:solidFill>
                <a:latin typeface="Watford DB" pitchFamily="2" charset="0"/>
                <a:ea typeface="造字工房劲黑（非商用）常规体" pitchFamily="50" charset="-122"/>
              </a:endParaRPr>
            </a:p>
          </p:txBody>
        </p:sp>
      </p:grpSp>
      <p:sp>
        <p:nvSpPr>
          <p:cNvPr id="2" name="文本框 1"/>
          <p:cNvSpPr txBox="1"/>
          <p:nvPr/>
        </p:nvSpPr>
        <p:spPr>
          <a:xfrm>
            <a:off x="6085840" y="333375"/>
            <a:ext cx="2536825" cy="368300"/>
          </a:xfrm>
          <a:prstGeom prst="rect">
            <a:avLst/>
          </a:prstGeom>
          <a:noFill/>
        </p:spPr>
        <p:txBody>
          <a:bodyPr wrap="square" rtlCol="0">
            <a:spAutoFit/>
            <a:scene3d>
              <a:camera prst="orthographicFront"/>
              <a:lightRig rig="threePt" dir="t"/>
            </a:scene3d>
          </a:bodyPr>
          <a:lstStyle/>
          <a:p>
            <a:r>
              <a:rPr lang="zh-CN" altLang="en-US">
                <a:solidFill>
                  <a:schemeClr val="accent1"/>
                </a:solidFill>
                <a:effectLst>
                  <a:outerShdw blurRad="38100" dist="25400" dir="5400000" algn="ctr" rotWithShape="0">
                    <a:srgbClr val="6E747A">
                      <a:alpha val="43000"/>
                    </a:srgbClr>
                  </a:outerShdw>
                </a:effectLst>
                <a:latin typeface="华文行楷" panose="02010800040101010101" charset="-122"/>
                <a:ea typeface="华文行楷" panose="02010800040101010101" charset="-122"/>
                <a:cs typeface="华文行楷" panose="02010800040101010101" charset="-122"/>
              </a:rPr>
              <a:t>厚德笃学  惟实励新</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wipe(left)">
                                      <p:cBhvr>
                                        <p:cTn id="7" dur="300"/>
                                        <p:tgtEl>
                                          <p:spTgt spid="9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05"/>
                                        </p:tgtEl>
                                        <p:attrNameLst>
                                          <p:attrName>style.visibility</p:attrName>
                                        </p:attrNameLst>
                                      </p:cBhvr>
                                      <p:to>
                                        <p:strVal val="visible"/>
                                      </p:to>
                                    </p:set>
                                    <p:animEffect transition="in" filter="wipe(down)">
                                      <p:cBhvr>
                                        <p:cTn id="11" dur="300"/>
                                        <p:tgtEl>
                                          <p:spTgt spid="105"/>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106"/>
                                        </p:tgtEl>
                                        <p:attrNameLst>
                                          <p:attrName>style.visibility</p:attrName>
                                        </p:attrNameLst>
                                      </p:cBhvr>
                                      <p:to>
                                        <p:strVal val="visible"/>
                                      </p:to>
                                    </p:set>
                                    <p:anim calcmode="lin" valueType="num">
                                      <p:cBhvr additive="base">
                                        <p:cTn id="15" dur="500"/>
                                        <p:tgtEl>
                                          <p:spTgt spid="106"/>
                                        </p:tgtEl>
                                        <p:attrNameLst>
                                          <p:attrName>ppt_x</p:attrName>
                                        </p:attrNameLst>
                                      </p:cBhvr>
                                      <p:tavLst>
                                        <p:tav tm="0">
                                          <p:val>
                                            <p:strVal val="#ppt_x-#ppt_w*1.125000"/>
                                          </p:val>
                                        </p:tav>
                                        <p:tav tm="100000">
                                          <p:val>
                                            <p:strVal val="#ppt_x"/>
                                          </p:val>
                                        </p:tav>
                                      </p:tavLst>
                                    </p:anim>
                                    <p:animEffect transition="in" filter="wipe(right)">
                                      <p:cBhvr>
                                        <p:cTn id="16" dur="500"/>
                                        <p:tgtEl>
                                          <p:spTgt spid="106"/>
                                        </p:tgtEl>
                                      </p:cBhvr>
                                    </p:animEffect>
                                  </p:childTnLst>
                                </p:cTn>
                              </p:par>
                              <p:par>
                                <p:cTn id="17" presetID="12" presetClass="entr" presetSubtype="8" fill="hold" nodeType="withEffect">
                                  <p:stCondLst>
                                    <p:cond delay="0"/>
                                  </p:stCondLst>
                                  <p:childTnLst>
                                    <p:set>
                                      <p:cBhvr>
                                        <p:cTn id="18" dur="1" fill="hold">
                                          <p:stCondLst>
                                            <p:cond delay="0"/>
                                          </p:stCondLst>
                                        </p:cTn>
                                        <p:tgtEl>
                                          <p:spTgt spid="108"/>
                                        </p:tgtEl>
                                        <p:attrNameLst>
                                          <p:attrName>style.visibility</p:attrName>
                                        </p:attrNameLst>
                                      </p:cBhvr>
                                      <p:to>
                                        <p:strVal val="visible"/>
                                      </p:to>
                                    </p:set>
                                    <p:anim calcmode="lin" valueType="num">
                                      <p:cBhvr additive="base">
                                        <p:cTn id="19" dur="500"/>
                                        <p:tgtEl>
                                          <p:spTgt spid="108"/>
                                        </p:tgtEl>
                                        <p:attrNameLst>
                                          <p:attrName>ppt_x</p:attrName>
                                        </p:attrNameLst>
                                      </p:cBhvr>
                                      <p:tavLst>
                                        <p:tav tm="0">
                                          <p:val>
                                            <p:strVal val="#ppt_x-#ppt_w*1.125000"/>
                                          </p:val>
                                        </p:tav>
                                        <p:tav tm="100000">
                                          <p:val>
                                            <p:strVal val="#ppt_x"/>
                                          </p:val>
                                        </p:tav>
                                      </p:tavLst>
                                    </p:anim>
                                    <p:animEffect transition="in" filter="wipe(right)">
                                      <p:cBhvr>
                                        <p:cTn id="20" dur="500"/>
                                        <p:tgtEl>
                                          <p:spTgt spid="108"/>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left)">
                                      <p:cBhvr>
                                        <p:cTn id="30" dur="3000"/>
                                        <p:tgtEl>
                                          <p:spTgt spid="35"/>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144"/>
                                        </p:tgtEl>
                                        <p:attrNameLst>
                                          <p:attrName>style.visibility</p:attrName>
                                        </p:attrNameLst>
                                      </p:cBhvr>
                                      <p:to>
                                        <p:strVal val="visible"/>
                                      </p:to>
                                    </p:set>
                                    <p:anim calcmode="lin" valueType="num">
                                      <p:cBhvr additive="base">
                                        <p:cTn id="33" dur="500"/>
                                        <p:tgtEl>
                                          <p:spTgt spid="144"/>
                                        </p:tgtEl>
                                        <p:attrNameLst>
                                          <p:attrName>ppt_y</p:attrName>
                                        </p:attrNameLst>
                                      </p:cBhvr>
                                      <p:tavLst>
                                        <p:tav tm="0">
                                          <p:val>
                                            <p:strVal val="#ppt_y+#ppt_h*1.125000"/>
                                          </p:val>
                                        </p:tav>
                                        <p:tav tm="100000">
                                          <p:val>
                                            <p:strVal val="#ppt_y"/>
                                          </p:val>
                                        </p:tav>
                                      </p:tavLst>
                                    </p:anim>
                                    <p:animEffect transition="in" filter="wipe(up)">
                                      <p:cBhvr>
                                        <p:cTn id="34" dur="500"/>
                                        <p:tgtEl>
                                          <p:spTgt spid="144"/>
                                        </p:tgtEl>
                                      </p:cBhvr>
                                    </p:animEffect>
                                  </p:childTnLst>
                                </p:cTn>
                              </p:par>
                              <p:par>
                                <p:cTn id="35" presetID="53" presetClass="entr" presetSubtype="16" fill="hold" nodeType="withEffect">
                                  <p:stCondLst>
                                    <p:cond delay="80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Effect transition="in" filter="fade">
                                      <p:cBhvr>
                                        <p:cTn id="39" dur="500"/>
                                        <p:tgtEl>
                                          <p:spTgt spid="30"/>
                                        </p:tgtEl>
                                      </p:cBhvr>
                                    </p:animEffect>
                                  </p:childTnLst>
                                </p:cTn>
                              </p:par>
                              <p:par>
                                <p:cTn id="40" presetID="12" presetClass="entr" presetSubtype="1" fill="hold" grpId="0" nodeType="withEffect">
                                  <p:stCondLst>
                                    <p:cond delay="1300"/>
                                  </p:stCondLst>
                                  <p:childTnLst>
                                    <p:set>
                                      <p:cBhvr>
                                        <p:cTn id="41" dur="1" fill="hold">
                                          <p:stCondLst>
                                            <p:cond delay="0"/>
                                          </p:stCondLst>
                                        </p:cTn>
                                        <p:tgtEl>
                                          <p:spTgt spid="145"/>
                                        </p:tgtEl>
                                        <p:attrNameLst>
                                          <p:attrName>style.visibility</p:attrName>
                                        </p:attrNameLst>
                                      </p:cBhvr>
                                      <p:to>
                                        <p:strVal val="visible"/>
                                      </p:to>
                                    </p:set>
                                    <p:anim calcmode="lin" valueType="num">
                                      <p:cBhvr additive="base">
                                        <p:cTn id="42" dur="500"/>
                                        <p:tgtEl>
                                          <p:spTgt spid="145"/>
                                        </p:tgtEl>
                                        <p:attrNameLst>
                                          <p:attrName>ppt_y</p:attrName>
                                        </p:attrNameLst>
                                      </p:cBhvr>
                                      <p:tavLst>
                                        <p:tav tm="0">
                                          <p:val>
                                            <p:strVal val="#ppt_y-#ppt_h*1.125000"/>
                                          </p:val>
                                        </p:tav>
                                        <p:tav tm="100000">
                                          <p:val>
                                            <p:strVal val="#ppt_y"/>
                                          </p:val>
                                        </p:tav>
                                      </p:tavLst>
                                    </p:anim>
                                    <p:animEffect transition="in" filter="wipe(down)">
                                      <p:cBhvr>
                                        <p:cTn id="43" dur="500"/>
                                        <p:tgtEl>
                                          <p:spTgt spid="145"/>
                                        </p:tgtEl>
                                      </p:cBhvr>
                                    </p:animEffect>
                                  </p:childTnLst>
                                </p:cTn>
                              </p:par>
                              <p:par>
                                <p:cTn id="44" presetID="53" presetClass="entr" presetSubtype="16" fill="hold" nodeType="withEffect">
                                  <p:stCondLst>
                                    <p:cond delay="1400"/>
                                  </p:stCondLst>
                                  <p:childTnLst>
                                    <p:set>
                                      <p:cBhvr>
                                        <p:cTn id="45" dur="1" fill="hold">
                                          <p:stCondLst>
                                            <p:cond delay="0"/>
                                          </p:stCondLst>
                                        </p:cTn>
                                        <p:tgtEl>
                                          <p:spTgt spid="31"/>
                                        </p:tgtEl>
                                        <p:attrNameLst>
                                          <p:attrName>style.visibility</p:attrName>
                                        </p:attrNameLst>
                                      </p:cBhvr>
                                      <p:to>
                                        <p:strVal val="visible"/>
                                      </p:to>
                                    </p:set>
                                    <p:anim calcmode="lin" valueType="num">
                                      <p:cBhvr>
                                        <p:cTn id="46" dur="500" fill="hold"/>
                                        <p:tgtEl>
                                          <p:spTgt spid="31"/>
                                        </p:tgtEl>
                                        <p:attrNameLst>
                                          <p:attrName>ppt_w</p:attrName>
                                        </p:attrNameLst>
                                      </p:cBhvr>
                                      <p:tavLst>
                                        <p:tav tm="0">
                                          <p:val>
                                            <p:fltVal val="0"/>
                                          </p:val>
                                        </p:tav>
                                        <p:tav tm="100000">
                                          <p:val>
                                            <p:strVal val="#ppt_w"/>
                                          </p:val>
                                        </p:tav>
                                      </p:tavLst>
                                    </p:anim>
                                    <p:anim calcmode="lin" valueType="num">
                                      <p:cBhvr>
                                        <p:cTn id="47" dur="500" fill="hold"/>
                                        <p:tgtEl>
                                          <p:spTgt spid="31"/>
                                        </p:tgtEl>
                                        <p:attrNameLst>
                                          <p:attrName>ppt_h</p:attrName>
                                        </p:attrNameLst>
                                      </p:cBhvr>
                                      <p:tavLst>
                                        <p:tav tm="0">
                                          <p:val>
                                            <p:fltVal val="0"/>
                                          </p:val>
                                        </p:tav>
                                        <p:tav tm="100000">
                                          <p:val>
                                            <p:strVal val="#ppt_h"/>
                                          </p:val>
                                        </p:tav>
                                      </p:tavLst>
                                    </p:anim>
                                    <p:animEffect transition="in" filter="fade">
                                      <p:cBhvr>
                                        <p:cTn id="48" dur="500"/>
                                        <p:tgtEl>
                                          <p:spTgt spid="31"/>
                                        </p:tgtEl>
                                      </p:cBhvr>
                                    </p:animEffect>
                                  </p:childTnLst>
                                </p:cTn>
                              </p:par>
                              <p:par>
                                <p:cTn id="49" presetID="12" presetClass="entr" presetSubtype="4" fill="hold" grpId="0" nodeType="withEffect">
                                  <p:stCondLst>
                                    <p:cond delay="1900"/>
                                  </p:stCondLst>
                                  <p:childTnLst>
                                    <p:set>
                                      <p:cBhvr>
                                        <p:cTn id="50" dur="1" fill="hold">
                                          <p:stCondLst>
                                            <p:cond delay="0"/>
                                          </p:stCondLst>
                                        </p:cTn>
                                        <p:tgtEl>
                                          <p:spTgt spid="146"/>
                                        </p:tgtEl>
                                        <p:attrNameLst>
                                          <p:attrName>style.visibility</p:attrName>
                                        </p:attrNameLst>
                                      </p:cBhvr>
                                      <p:to>
                                        <p:strVal val="visible"/>
                                      </p:to>
                                    </p:set>
                                    <p:anim calcmode="lin" valueType="num">
                                      <p:cBhvr additive="base">
                                        <p:cTn id="51" dur="500"/>
                                        <p:tgtEl>
                                          <p:spTgt spid="146"/>
                                        </p:tgtEl>
                                        <p:attrNameLst>
                                          <p:attrName>ppt_y</p:attrName>
                                        </p:attrNameLst>
                                      </p:cBhvr>
                                      <p:tavLst>
                                        <p:tav tm="0">
                                          <p:val>
                                            <p:strVal val="#ppt_y+#ppt_h*1.125000"/>
                                          </p:val>
                                        </p:tav>
                                        <p:tav tm="100000">
                                          <p:val>
                                            <p:strVal val="#ppt_y"/>
                                          </p:val>
                                        </p:tav>
                                      </p:tavLst>
                                    </p:anim>
                                    <p:animEffect transition="in" filter="wipe(up)">
                                      <p:cBhvr>
                                        <p:cTn id="52" dur="500"/>
                                        <p:tgtEl>
                                          <p:spTgt spid="146"/>
                                        </p:tgtEl>
                                      </p:cBhvr>
                                    </p:animEffect>
                                  </p:childTnLst>
                                </p:cTn>
                              </p:par>
                              <p:par>
                                <p:cTn id="53" presetID="53" presetClass="entr" presetSubtype="16" fill="hold" nodeType="withEffect">
                                  <p:stCondLst>
                                    <p:cond delay="2200"/>
                                  </p:stCondLst>
                                  <p:childTnLst>
                                    <p:set>
                                      <p:cBhvr>
                                        <p:cTn id="54" dur="1" fill="hold">
                                          <p:stCondLst>
                                            <p:cond delay="0"/>
                                          </p:stCondLst>
                                        </p:cTn>
                                        <p:tgtEl>
                                          <p:spTgt spid="32"/>
                                        </p:tgtEl>
                                        <p:attrNameLst>
                                          <p:attrName>style.visibility</p:attrName>
                                        </p:attrNameLst>
                                      </p:cBhvr>
                                      <p:to>
                                        <p:strVal val="visible"/>
                                      </p:to>
                                    </p:set>
                                    <p:anim calcmode="lin" valueType="num">
                                      <p:cBhvr>
                                        <p:cTn id="55" dur="500" fill="hold"/>
                                        <p:tgtEl>
                                          <p:spTgt spid="32"/>
                                        </p:tgtEl>
                                        <p:attrNameLst>
                                          <p:attrName>ppt_w</p:attrName>
                                        </p:attrNameLst>
                                      </p:cBhvr>
                                      <p:tavLst>
                                        <p:tav tm="0">
                                          <p:val>
                                            <p:fltVal val="0"/>
                                          </p:val>
                                        </p:tav>
                                        <p:tav tm="100000">
                                          <p:val>
                                            <p:strVal val="#ppt_w"/>
                                          </p:val>
                                        </p:tav>
                                      </p:tavLst>
                                    </p:anim>
                                    <p:anim calcmode="lin" valueType="num">
                                      <p:cBhvr>
                                        <p:cTn id="56" dur="500" fill="hold"/>
                                        <p:tgtEl>
                                          <p:spTgt spid="32"/>
                                        </p:tgtEl>
                                        <p:attrNameLst>
                                          <p:attrName>ppt_h</p:attrName>
                                        </p:attrNameLst>
                                      </p:cBhvr>
                                      <p:tavLst>
                                        <p:tav tm="0">
                                          <p:val>
                                            <p:fltVal val="0"/>
                                          </p:val>
                                        </p:tav>
                                        <p:tav tm="100000">
                                          <p:val>
                                            <p:strVal val="#ppt_h"/>
                                          </p:val>
                                        </p:tav>
                                      </p:tavLst>
                                    </p:anim>
                                    <p:animEffect transition="in" filter="fade">
                                      <p:cBhvr>
                                        <p:cTn id="57" dur="500"/>
                                        <p:tgtEl>
                                          <p:spTgt spid="32"/>
                                        </p:tgtEl>
                                      </p:cBhvr>
                                    </p:animEffect>
                                  </p:childTnLst>
                                </p:cTn>
                              </p:par>
                              <p:par>
                                <p:cTn id="58" presetID="12" presetClass="entr" presetSubtype="1" fill="hold" grpId="0" nodeType="withEffect">
                                  <p:stCondLst>
                                    <p:cond delay="2700"/>
                                  </p:stCondLst>
                                  <p:childTnLst>
                                    <p:set>
                                      <p:cBhvr>
                                        <p:cTn id="59" dur="1" fill="hold">
                                          <p:stCondLst>
                                            <p:cond delay="0"/>
                                          </p:stCondLst>
                                        </p:cTn>
                                        <p:tgtEl>
                                          <p:spTgt spid="147"/>
                                        </p:tgtEl>
                                        <p:attrNameLst>
                                          <p:attrName>style.visibility</p:attrName>
                                        </p:attrNameLst>
                                      </p:cBhvr>
                                      <p:to>
                                        <p:strVal val="visible"/>
                                      </p:to>
                                    </p:set>
                                    <p:anim calcmode="lin" valueType="num">
                                      <p:cBhvr additive="base">
                                        <p:cTn id="60" dur="500"/>
                                        <p:tgtEl>
                                          <p:spTgt spid="147"/>
                                        </p:tgtEl>
                                        <p:attrNameLst>
                                          <p:attrName>ppt_y</p:attrName>
                                        </p:attrNameLst>
                                      </p:cBhvr>
                                      <p:tavLst>
                                        <p:tav tm="0">
                                          <p:val>
                                            <p:strVal val="#ppt_y-#ppt_h*1.125000"/>
                                          </p:val>
                                        </p:tav>
                                        <p:tav tm="100000">
                                          <p:val>
                                            <p:strVal val="#ppt_y"/>
                                          </p:val>
                                        </p:tav>
                                      </p:tavLst>
                                    </p:anim>
                                    <p:animEffect transition="in" filter="wipe(down)">
                                      <p:cBhvr>
                                        <p:cTn id="61" dur="500"/>
                                        <p:tgtEl>
                                          <p:spTgt spid="147"/>
                                        </p:tgtEl>
                                      </p:cBhvr>
                                    </p:animEffect>
                                  </p:childTnLst>
                                </p:cTn>
                              </p:par>
                              <p:par>
                                <p:cTn id="62" presetID="53" presetClass="entr" presetSubtype="16" fill="hold" nodeType="withEffect">
                                  <p:stCondLst>
                                    <p:cond delay="2800"/>
                                  </p:stCondLst>
                                  <p:childTnLst>
                                    <p:set>
                                      <p:cBhvr>
                                        <p:cTn id="63" dur="1" fill="hold">
                                          <p:stCondLst>
                                            <p:cond delay="0"/>
                                          </p:stCondLst>
                                        </p:cTn>
                                        <p:tgtEl>
                                          <p:spTgt spid="33"/>
                                        </p:tgtEl>
                                        <p:attrNameLst>
                                          <p:attrName>style.visibility</p:attrName>
                                        </p:attrNameLst>
                                      </p:cBhvr>
                                      <p:to>
                                        <p:strVal val="visible"/>
                                      </p:to>
                                    </p:set>
                                    <p:anim calcmode="lin" valueType="num">
                                      <p:cBhvr>
                                        <p:cTn id="64" dur="500" fill="hold"/>
                                        <p:tgtEl>
                                          <p:spTgt spid="33"/>
                                        </p:tgtEl>
                                        <p:attrNameLst>
                                          <p:attrName>ppt_w</p:attrName>
                                        </p:attrNameLst>
                                      </p:cBhvr>
                                      <p:tavLst>
                                        <p:tav tm="0">
                                          <p:val>
                                            <p:fltVal val="0"/>
                                          </p:val>
                                        </p:tav>
                                        <p:tav tm="100000">
                                          <p:val>
                                            <p:strVal val="#ppt_w"/>
                                          </p:val>
                                        </p:tav>
                                      </p:tavLst>
                                    </p:anim>
                                    <p:anim calcmode="lin" valueType="num">
                                      <p:cBhvr>
                                        <p:cTn id="65" dur="500" fill="hold"/>
                                        <p:tgtEl>
                                          <p:spTgt spid="33"/>
                                        </p:tgtEl>
                                        <p:attrNameLst>
                                          <p:attrName>ppt_h</p:attrName>
                                        </p:attrNameLst>
                                      </p:cBhvr>
                                      <p:tavLst>
                                        <p:tav tm="0">
                                          <p:val>
                                            <p:fltVal val="0"/>
                                          </p:val>
                                        </p:tav>
                                        <p:tav tm="100000">
                                          <p:val>
                                            <p:strVal val="#ppt_h"/>
                                          </p:val>
                                        </p:tav>
                                      </p:tavLst>
                                    </p:anim>
                                    <p:animEffect transition="in" filter="fade">
                                      <p:cBhvr>
                                        <p:cTn id="66" dur="500"/>
                                        <p:tgtEl>
                                          <p:spTgt spid="33"/>
                                        </p:tgtEl>
                                      </p:cBhvr>
                                    </p:animEffect>
                                  </p:childTnLst>
                                </p:cTn>
                              </p:par>
                              <p:par>
                                <p:cTn id="67" presetID="12" presetClass="entr" presetSubtype="4" fill="hold" grpId="0" nodeType="withEffect">
                                  <p:stCondLst>
                                    <p:cond delay="2800"/>
                                  </p:stCondLst>
                                  <p:childTnLst>
                                    <p:set>
                                      <p:cBhvr>
                                        <p:cTn id="68" dur="1" fill="hold">
                                          <p:stCondLst>
                                            <p:cond delay="0"/>
                                          </p:stCondLst>
                                        </p:cTn>
                                        <p:tgtEl>
                                          <p:spTgt spid="148"/>
                                        </p:tgtEl>
                                        <p:attrNameLst>
                                          <p:attrName>style.visibility</p:attrName>
                                        </p:attrNameLst>
                                      </p:cBhvr>
                                      <p:to>
                                        <p:strVal val="visible"/>
                                      </p:to>
                                    </p:set>
                                    <p:anim calcmode="lin" valueType="num">
                                      <p:cBhvr additive="base">
                                        <p:cTn id="69" dur="500"/>
                                        <p:tgtEl>
                                          <p:spTgt spid="148"/>
                                        </p:tgtEl>
                                        <p:attrNameLst>
                                          <p:attrName>ppt_y</p:attrName>
                                        </p:attrNameLst>
                                      </p:cBhvr>
                                      <p:tavLst>
                                        <p:tav tm="0">
                                          <p:val>
                                            <p:strVal val="#ppt_y+#ppt_h*1.125000"/>
                                          </p:val>
                                        </p:tav>
                                        <p:tav tm="100000">
                                          <p:val>
                                            <p:strVal val="#ppt_y"/>
                                          </p:val>
                                        </p:tav>
                                      </p:tavLst>
                                    </p:anim>
                                    <p:animEffect transition="in" filter="wipe(up)">
                                      <p:cBhvr>
                                        <p:cTn id="70" dur="500"/>
                                        <p:tgtEl>
                                          <p:spTgt spid="148"/>
                                        </p:tgtEl>
                                      </p:cBhvr>
                                    </p:animEffect>
                                  </p:childTnLst>
                                </p:cTn>
                              </p:par>
                            </p:childTnLst>
                          </p:cTn>
                        </p:par>
                        <p:par>
                          <p:cTn id="71" fill="hold">
                            <p:stCondLst>
                              <p:cond delay="5000"/>
                            </p:stCondLst>
                            <p:childTnLst>
                              <p:par>
                                <p:cTn id="72" presetID="22" presetClass="entr" presetSubtype="8" fill="hold" grpId="0" nodeType="afterEffect">
                                  <p:stCondLst>
                                    <p:cond delay="0"/>
                                  </p:stCondLst>
                                  <p:childTnLst>
                                    <p:set>
                                      <p:cBhvr>
                                        <p:cTn id="73" dur="1" fill="hold">
                                          <p:stCondLst>
                                            <p:cond delay="0"/>
                                          </p:stCondLst>
                                        </p:cTn>
                                        <p:tgtEl>
                                          <p:spTgt spid="47"/>
                                        </p:tgtEl>
                                        <p:attrNameLst>
                                          <p:attrName>style.visibility</p:attrName>
                                        </p:attrNameLst>
                                      </p:cBhvr>
                                      <p:to>
                                        <p:strVal val="visible"/>
                                      </p:to>
                                    </p:set>
                                    <p:animEffect transition="in" filter="wipe(left)">
                                      <p:cBhvr>
                                        <p:cTn id="74" dur="3000"/>
                                        <p:tgtEl>
                                          <p:spTgt spid="47"/>
                                        </p:tgtEl>
                                      </p:cBhvr>
                                    </p:animEffect>
                                  </p:childTnLst>
                                </p:cTn>
                              </p:par>
                              <p:par>
                                <p:cTn id="75" presetID="53" presetClass="entr" presetSubtype="16" fill="hold" nodeType="withEffect">
                                  <p:stCondLst>
                                    <p:cond delay="0"/>
                                  </p:stCondLst>
                                  <p:childTnLst>
                                    <p:set>
                                      <p:cBhvr>
                                        <p:cTn id="76" dur="1" fill="hold">
                                          <p:stCondLst>
                                            <p:cond delay="0"/>
                                          </p:stCondLst>
                                        </p:cTn>
                                        <p:tgtEl>
                                          <p:spTgt spid="48"/>
                                        </p:tgtEl>
                                        <p:attrNameLst>
                                          <p:attrName>style.visibility</p:attrName>
                                        </p:attrNameLst>
                                      </p:cBhvr>
                                      <p:to>
                                        <p:strVal val="visible"/>
                                      </p:to>
                                    </p:set>
                                    <p:anim calcmode="lin" valueType="num">
                                      <p:cBhvr>
                                        <p:cTn id="77" dur="500" fill="hold"/>
                                        <p:tgtEl>
                                          <p:spTgt spid="48"/>
                                        </p:tgtEl>
                                        <p:attrNameLst>
                                          <p:attrName>ppt_w</p:attrName>
                                        </p:attrNameLst>
                                      </p:cBhvr>
                                      <p:tavLst>
                                        <p:tav tm="0">
                                          <p:val>
                                            <p:fltVal val="0"/>
                                          </p:val>
                                        </p:tav>
                                        <p:tav tm="100000">
                                          <p:val>
                                            <p:strVal val="#ppt_w"/>
                                          </p:val>
                                        </p:tav>
                                      </p:tavLst>
                                    </p:anim>
                                    <p:anim calcmode="lin" valueType="num">
                                      <p:cBhvr>
                                        <p:cTn id="78" dur="500" fill="hold"/>
                                        <p:tgtEl>
                                          <p:spTgt spid="48"/>
                                        </p:tgtEl>
                                        <p:attrNameLst>
                                          <p:attrName>ppt_h</p:attrName>
                                        </p:attrNameLst>
                                      </p:cBhvr>
                                      <p:tavLst>
                                        <p:tav tm="0">
                                          <p:val>
                                            <p:fltVal val="0"/>
                                          </p:val>
                                        </p:tav>
                                        <p:tav tm="100000">
                                          <p:val>
                                            <p:strVal val="#ppt_h"/>
                                          </p:val>
                                        </p:tav>
                                      </p:tavLst>
                                    </p:anim>
                                    <p:animEffect transition="in" filter="fade">
                                      <p:cBhvr>
                                        <p:cTn id="79" dur="500"/>
                                        <p:tgtEl>
                                          <p:spTgt spid="48"/>
                                        </p:tgtEl>
                                      </p:cBhvr>
                                    </p:animEffect>
                                  </p:childTnLst>
                                </p:cTn>
                              </p:par>
                              <p:par>
                                <p:cTn id="80" presetID="12" presetClass="entr" presetSubtype="1" fill="hold" grpId="0" nodeType="withEffect">
                                  <p:stCondLst>
                                    <p:cond delay="0"/>
                                  </p:stCondLst>
                                  <p:childTnLst>
                                    <p:set>
                                      <p:cBhvr>
                                        <p:cTn id="81" dur="1" fill="hold">
                                          <p:stCondLst>
                                            <p:cond delay="0"/>
                                          </p:stCondLst>
                                        </p:cTn>
                                        <p:tgtEl>
                                          <p:spTgt spid="53"/>
                                        </p:tgtEl>
                                        <p:attrNameLst>
                                          <p:attrName>style.visibility</p:attrName>
                                        </p:attrNameLst>
                                      </p:cBhvr>
                                      <p:to>
                                        <p:strVal val="visible"/>
                                      </p:to>
                                    </p:set>
                                    <p:anim calcmode="lin" valueType="num">
                                      <p:cBhvr additive="base">
                                        <p:cTn id="82" dur="500"/>
                                        <p:tgtEl>
                                          <p:spTgt spid="53"/>
                                        </p:tgtEl>
                                        <p:attrNameLst>
                                          <p:attrName>ppt_y</p:attrName>
                                        </p:attrNameLst>
                                      </p:cBhvr>
                                      <p:tavLst>
                                        <p:tav tm="0">
                                          <p:val>
                                            <p:strVal val="#ppt_y-#ppt_h*1.125000"/>
                                          </p:val>
                                        </p:tav>
                                        <p:tav tm="100000">
                                          <p:val>
                                            <p:strVal val="#ppt_y"/>
                                          </p:val>
                                        </p:tav>
                                      </p:tavLst>
                                    </p:anim>
                                    <p:animEffect transition="in" filter="wipe(down)">
                                      <p:cBhvr>
                                        <p:cTn id="8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06" grpId="0"/>
      <p:bldP spid="35" grpId="0" animBg="1"/>
      <p:bldP spid="144" grpId="0"/>
      <p:bldP spid="145" grpId="0"/>
      <p:bldP spid="146" grpId="0"/>
      <p:bldP spid="147" grpId="0"/>
      <p:bldP spid="148" grpId="0"/>
      <p:bldP spid="47" grpId="0" animBg="1"/>
      <p:bldP spid="5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3779912" cy="5143500"/>
          </a:xfrm>
          <a:prstGeom prst="rect">
            <a:avLst/>
          </a:prstGeom>
          <a:solidFill>
            <a:srgbClr val="1A3F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 name="TextBox 1"/>
          <p:cNvSpPr txBox="1"/>
          <p:nvPr/>
        </p:nvSpPr>
        <p:spPr>
          <a:xfrm>
            <a:off x="4066727" y="2061987"/>
            <a:ext cx="5077273" cy="707886"/>
          </a:xfrm>
          <a:prstGeom prst="rect">
            <a:avLst/>
          </a:prstGeom>
          <a:noFill/>
        </p:spPr>
        <p:txBody>
          <a:bodyPr wrap="square" rtlCol="0">
            <a:spAutoFit/>
          </a:bodyPr>
          <a:lstStyle/>
          <a:p>
            <a:pPr lvl="0">
              <a:defRPr/>
            </a:pPr>
            <a:r>
              <a:rPr kumimoji="0" lang="zh-CN" altLang="en-US" sz="4000" b="1" i="0" u="none" strike="noStrike" kern="1200" cap="none" spc="300" normalizeH="0" baseline="0" noProof="0" dirty="0">
                <a:ln>
                  <a:noFill/>
                </a:ln>
                <a:solidFill>
                  <a:srgbClr val="1A3F6C"/>
                </a:solidFill>
                <a:effectLst/>
                <a:uLnTx/>
                <a:uFillTx/>
                <a:latin typeface="微软雅黑" panose="020B0503020204020204" pitchFamily="34" charset="-122"/>
                <a:ea typeface="微软雅黑" panose="020B0503020204020204" pitchFamily="34" charset="-122"/>
                <a:cs typeface="+mn-cs"/>
              </a:rPr>
              <a:t>第五</a:t>
            </a:r>
            <a:r>
              <a:rPr lang="zh-CN" altLang="en-US" sz="4000" b="1" spc="300" dirty="0">
                <a:solidFill>
                  <a:srgbClr val="1A3F6C"/>
                </a:solidFill>
                <a:latin typeface="微软雅黑" panose="020B0503020204020204" pitchFamily="34" charset="-122"/>
                <a:ea typeface="微软雅黑" panose="020B0503020204020204" pitchFamily="34" charset="-122"/>
              </a:rPr>
              <a:t>部分 报名方式</a:t>
            </a:r>
          </a:p>
        </p:txBody>
      </p:sp>
      <p:sp>
        <p:nvSpPr>
          <p:cNvPr id="5" name="椭圆 4"/>
          <p:cNvSpPr/>
          <p:nvPr/>
        </p:nvSpPr>
        <p:spPr>
          <a:xfrm>
            <a:off x="2262782" y="1765377"/>
            <a:ext cx="1301106" cy="13011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1" name="图片 30"/>
          <p:cNvPicPr>
            <a:picLocks noChangeAspect="1"/>
          </p:cNvPicPr>
          <p:nvPr/>
        </p:nvPicPr>
        <p:blipFill rotWithShape="1">
          <a:blip r:embed="rId3" cstate="print">
            <a:clrChange>
              <a:clrFrom>
                <a:srgbClr val="000000">
                  <a:alpha val="0"/>
                </a:srgbClr>
              </a:clrFrom>
              <a:clrTo>
                <a:srgbClr val="000000">
                  <a:alpha val="0"/>
                </a:srgbClr>
              </a:clrTo>
            </a:clrChange>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Effect>
                      <a14:colorTemperature colorTemp="8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l="5031" t="9687" r="78142" b="12851"/>
          <a:stretch>
            <a:fillRect/>
          </a:stretch>
        </p:blipFill>
        <p:spPr>
          <a:xfrm>
            <a:off x="2351189" y="1765377"/>
            <a:ext cx="1124291" cy="130110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left)">
                                      <p:cBhvr>
                                        <p:cTn id="8" dur="500"/>
                                        <p:tgtEl>
                                          <p:spTgt spid="4"/>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直接连接符 23"/>
          <p:cNvCxnSpPr/>
          <p:nvPr/>
        </p:nvCxnSpPr>
        <p:spPr>
          <a:xfrm>
            <a:off x="515257" y="624114"/>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646880" y="289817"/>
            <a:ext cx="274777" cy="274777"/>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TextBox 25"/>
          <p:cNvSpPr txBox="1"/>
          <p:nvPr/>
        </p:nvSpPr>
        <p:spPr>
          <a:xfrm>
            <a:off x="908957" y="234905"/>
            <a:ext cx="13644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300" normalizeH="0" baseline="0" noProof="0" dirty="0">
                <a:ln>
                  <a:noFill/>
                </a:ln>
                <a:solidFill>
                  <a:srgbClr val="1A3F6C"/>
                </a:solidFill>
                <a:effectLst/>
                <a:uLnTx/>
                <a:uFillTx/>
                <a:latin typeface="微软雅黑" panose="020B0503020204020204" pitchFamily="34" charset="-122"/>
                <a:ea typeface="微软雅黑" panose="020B0503020204020204" pitchFamily="34" charset="-122"/>
                <a:cs typeface="+mn-cs"/>
              </a:rPr>
              <a:t>报名方式</a:t>
            </a:r>
          </a:p>
        </p:txBody>
      </p:sp>
      <p:sp>
        <p:nvSpPr>
          <p:cNvPr id="100" name="TextBox 99"/>
          <p:cNvSpPr txBox="1"/>
          <p:nvPr/>
        </p:nvSpPr>
        <p:spPr>
          <a:xfrm>
            <a:off x="10609990" y="6382589"/>
            <a:ext cx="8771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延时符</a:t>
            </a:r>
          </a:p>
        </p:txBody>
      </p:sp>
      <p:graphicFrame>
        <p:nvGraphicFramePr>
          <p:cNvPr id="4" name="表格 3"/>
          <p:cNvGraphicFramePr>
            <a:graphicFrameLocks noGrp="1"/>
          </p:cNvGraphicFramePr>
          <p:nvPr/>
        </p:nvGraphicFramePr>
        <p:xfrm>
          <a:off x="646880" y="1589859"/>
          <a:ext cx="7763344" cy="2225040"/>
        </p:xfrm>
        <a:graphic>
          <a:graphicData uri="http://schemas.openxmlformats.org/drawingml/2006/table">
            <a:tbl>
              <a:tblPr firstRow="1" bandRow="1">
                <a:tableStyleId>{BC89EF96-8CEA-46FF-86C4-4CE0E7609802}</a:tableStyleId>
              </a:tblPr>
              <a:tblGrid>
                <a:gridCol w="1940836"/>
                <a:gridCol w="1940836"/>
                <a:gridCol w="1940836"/>
                <a:gridCol w="1940836"/>
              </a:tblGrid>
              <a:tr h="370840">
                <a:tc>
                  <a:txBody>
                    <a:bodyPr/>
                    <a:lstStyle/>
                    <a:p>
                      <a:pPr algn="ctr"/>
                      <a:r>
                        <a:rPr lang="zh-CN" altLang="en-US" sz="1600" dirty="0">
                          <a:latin typeface="微软雅黑" panose="020B0503020204020204" pitchFamily="34" charset="-122"/>
                          <a:ea typeface="微软雅黑" panose="020B0503020204020204" pitchFamily="34" charset="-122"/>
                        </a:rPr>
                        <a:t>专本衔接管理机构</a:t>
                      </a:r>
                    </a:p>
                  </a:txBody>
                  <a:tcPr anchor="ctr"/>
                </a:tc>
                <a:tc>
                  <a:txBody>
                    <a:bodyPr/>
                    <a:lstStyle/>
                    <a:p>
                      <a:pPr algn="ctr"/>
                      <a:r>
                        <a:rPr lang="zh-CN" altLang="en-US" sz="1600" dirty="0">
                          <a:latin typeface="微软雅黑" panose="020B0503020204020204" pitchFamily="34" charset="-122"/>
                          <a:ea typeface="微软雅黑" panose="020B0503020204020204" pitchFamily="34" charset="-122"/>
                        </a:rPr>
                        <a:t>办公地点</a:t>
                      </a:r>
                    </a:p>
                  </a:txBody>
                  <a:tcPr anchor="ctr"/>
                </a:tc>
                <a:tc>
                  <a:txBody>
                    <a:bodyPr/>
                    <a:lstStyle/>
                    <a:p>
                      <a:pPr algn="ctr"/>
                      <a:r>
                        <a:rPr lang="zh-CN" altLang="en-US" sz="1600" dirty="0">
                          <a:latin typeface="微软雅黑" panose="020B0503020204020204" pitchFamily="34" charset="-122"/>
                          <a:ea typeface="微软雅黑" panose="020B0503020204020204" pitchFamily="34" charset="-122"/>
                        </a:rPr>
                        <a:t>联系人员</a:t>
                      </a:r>
                    </a:p>
                  </a:txBody>
                  <a:tcPr anchor="ctr"/>
                </a:tc>
                <a:tc>
                  <a:txBody>
                    <a:bodyPr/>
                    <a:lstStyle/>
                    <a:p>
                      <a:pPr algn="ctr"/>
                      <a:r>
                        <a:rPr lang="zh-CN" altLang="en-US" sz="1600" dirty="0">
                          <a:latin typeface="微软雅黑" panose="020B0503020204020204" pitchFamily="34" charset="-122"/>
                          <a:ea typeface="微软雅黑" panose="020B0503020204020204" pitchFamily="34" charset="-122"/>
                        </a:rPr>
                        <a:t>联系电话</a:t>
                      </a:r>
                    </a:p>
                  </a:txBody>
                  <a:tcPr anchor="ctr"/>
                </a:tc>
              </a:tr>
              <a:tr h="370840">
                <a:tc>
                  <a:txBody>
                    <a:bodyPr/>
                    <a:lstStyle/>
                    <a:p>
                      <a:pPr algn="ctr"/>
                      <a:r>
                        <a:rPr lang="zh-CN" altLang="en-US" sz="1400" dirty="0">
                          <a:latin typeface="微软雅黑" panose="020B0503020204020204" pitchFamily="34" charset="-122"/>
                          <a:ea typeface="微软雅黑" panose="020B0503020204020204" pitchFamily="34" charset="-122"/>
                        </a:rPr>
                        <a:t>继续教育中心</a:t>
                      </a:r>
                    </a:p>
                  </a:txBody>
                  <a:tcPr anchor="ctr"/>
                </a:tc>
                <a:tc>
                  <a:txBody>
                    <a:bodyPr/>
                    <a:lstStyle/>
                    <a:p>
                      <a:pPr algn="ctr"/>
                      <a:r>
                        <a:rPr lang="zh-CN" altLang="en-US" sz="1400" dirty="0">
                          <a:latin typeface="微软雅黑" panose="020B0503020204020204" pitchFamily="34" charset="-122"/>
                          <a:ea typeface="微软雅黑" panose="020B0503020204020204" pitchFamily="34" charset="-122"/>
                        </a:rPr>
                        <a:t>行政楼</a:t>
                      </a:r>
                      <a:r>
                        <a:rPr lang="en-US" altLang="zh-CN" sz="1400" dirty="0">
                          <a:latin typeface="微软雅黑" panose="020B0503020204020204" pitchFamily="34" charset="-122"/>
                          <a:ea typeface="微软雅黑" panose="020B0503020204020204" pitchFamily="34" charset="-122"/>
                        </a:rPr>
                        <a:t>306</a:t>
                      </a:r>
                      <a:r>
                        <a:rPr lang="zh-CN" altLang="en-US" sz="1400" dirty="0">
                          <a:latin typeface="微软雅黑" panose="020B0503020204020204" pitchFamily="34" charset="-122"/>
                          <a:ea typeface="微软雅黑" panose="020B0503020204020204" pitchFamily="34" charset="-122"/>
                        </a:rPr>
                        <a:t>办公室</a:t>
                      </a:r>
                    </a:p>
                  </a:txBody>
                  <a:tcPr anchor="ctr"/>
                </a:tc>
                <a:tc>
                  <a:txBody>
                    <a:bodyPr/>
                    <a:lstStyle/>
                    <a:p>
                      <a:pPr algn="ctr"/>
                      <a:r>
                        <a:rPr lang="zh-CN" altLang="en-US" sz="1400" dirty="0">
                          <a:latin typeface="微软雅黑" panose="020B0503020204020204" pitchFamily="34" charset="-122"/>
                          <a:ea typeface="微软雅黑" panose="020B0503020204020204" pitchFamily="34" charset="-122"/>
                        </a:rPr>
                        <a:t>温老师</a:t>
                      </a:r>
                    </a:p>
                  </a:txBody>
                  <a:tcPr anchor="ctr"/>
                </a:tc>
                <a:tc>
                  <a:txBody>
                    <a:bodyPr/>
                    <a:lstStyle/>
                    <a:p>
                      <a:pPr algn="ctr"/>
                      <a:r>
                        <a:rPr lang="en-US" altLang="zh-CN" sz="1400" dirty="0">
                          <a:latin typeface="微软雅黑" panose="020B0503020204020204" pitchFamily="34" charset="-122"/>
                          <a:ea typeface="微软雅黑" panose="020B0503020204020204" pitchFamily="34" charset="-122"/>
                        </a:rPr>
                        <a:t>0771-5075559</a:t>
                      </a:r>
                      <a:endParaRPr lang="zh-CN" altLang="en-US" sz="1400" dirty="0">
                        <a:latin typeface="微软雅黑" panose="020B0503020204020204" pitchFamily="34" charset="-122"/>
                        <a:ea typeface="微软雅黑" panose="020B0503020204020204" pitchFamily="34" charset="-122"/>
                      </a:endParaRPr>
                    </a:p>
                  </a:txBody>
                  <a:tcPr anchor="ctr"/>
                </a:tc>
              </a:tr>
              <a:tr h="370840">
                <a:tc>
                  <a:txBody>
                    <a:bodyPr/>
                    <a:lstStyle/>
                    <a:p>
                      <a:pPr algn="ctr"/>
                      <a:r>
                        <a:rPr lang="zh-CN" altLang="en-US" sz="1600" b="1" kern="1200" dirty="0">
                          <a:solidFill>
                            <a:schemeClr val="tx1"/>
                          </a:solidFill>
                          <a:latin typeface="微软雅黑" panose="020B0503020204020204" pitchFamily="34" charset="-122"/>
                          <a:ea typeface="微软雅黑" panose="020B0503020204020204" pitchFamily="34" charset="-122"/>
                          <a:cs typeface="+mn-cs"/>
                        </a:rPr>
                        <a:t>专本衔接办学系部</a:t>
                      </a:r>
                    </a:p>
                  </a:txBody>
                  <a:tcPr anchor="ctr"/>
                </a:tc>
                <a:tc>
                  <a:txBody>
                    <a:bodyPr/>
                    <a:lstStyle/>
                    <a:p>
                      <a:pPr algn="ctr"/>
                      <a:r>
                        <a:rPr lang="zh-CN" altLang="en-US" sz="1600" b="1" kern="1200" dirty="0">
                          <a:solidFill>
                            <a:schemeClr val="tx1"/>
                          </a:solidFill>
                          <a:latin typeface="微软雅黑" panose="020B0503020204020204" pitchFamily="34" charset="-122"/>
                          <a:ea typeface="微软雅黑" panose="020B0503020204020204" pitchFamily="34" charset="-122"/>
                          <a:cs typeface="+mn-cs"/>
                        </a:rPr>
                        <a:t>办公地点</a:t>
                      </a:r>
                    </a:p>
                  </a:txBody>
                  <a:tcPr anchor="ctr"/>
                </a:tc>
                <a:tc>
                  <a:txBody>
                    <a:bodyPr/>
                    <a:lstStyle/>
                    <a:p>
                      <a:pPr algn="ctr"/>
                      <a:r>
                        <a:rPr lang="zh-CN" altLang="en-US" sz="1600" b="1" kern="1200" dirty="0">
                          <a:solidFill>
                            <a:schemeClr val="tx1"/>
                          </a:solidFill>
                          <a:latin typeface="微软雅黑" panose="020B0503020204020204" pitchFamily="34" charset="-122"/>
                          <a:ea typeface="微软雅黑" panose="020B0503020204020204" pitchFamily="34" charset="-122"/>
                          <a:cs typeface="+mn-cs"/>
                        </a:rPr>
                        <a:t>联系人员</a:t>
                      </a:r>
                    </a:p>
                  </a:txBody>
                  <a:tcPr anchor="ctr"/>
                </a:tc>
                <a:tc>
                  <a:txBody>
                    <a:bodyPr/>
                    <a:lstStyle/>
                    <a:p>
                      <a:pPr algn="ctr"/>
                      <a:r>
                        <a:rPr lang="zh-CN" altLang="en-US" sz="1600" b="1" kern="1200" dirty="0">
                          <a:solidFill>
                            <a:schemeClr val="tx1"/>
                          </a:solidFill>
                          <a:latin typeface="微软雅黑" panose="020B0503020204020204" pitchFamily="34" charset="-122"/>
                          <a:ea typeface="微软雅黑" panose="020B0503020204020204" pitchFamily="34" charset="-122"/>
                          <a:cs typeface="+mn-cs"/>
                        </a:rPr>
                        <a:t>联系电话</a:t>
                      </a:r>
                    </a:p>
                  </a:txBody>
                  <a:tcPr anchor="ctr"/>
                </a:tc>
              </a:tr>
              <a:tr h="370840">
                <a:tc>
                  <a:txBody>
                    <a:bodyPr/>
                    <a:lstStyle/>
                    <a:p>
                      <a:pPr marL="0" algn="ctr" defTabSz="914400" rtl="0" eaLnBrk="1" latinLnBrk="0" hangingPunct="1"/>
                      <a:r>
                        <a:rPr lang="zh-CN" altLang="en-US" sz="1400" b="0" kern="1200" dirty="0">
                          <a:solidFill>
                            <a:schemeClr val="tx1"/>
                          </a:solidFill>
                          <a:latin typeface="微软雅黑" panose="020B0503020204020204" pitchFamily="34" charset="-122"/>
                          <a:ea typeface="微软雅黑" panose="020B0503020204020204" pitchFamily="34" charset="-122"/>
                          <a:cs typeface="+mn-cs"/>
                        </a:rPr>
                        <a:t>经济与管理系</a:t>
                      </a:r>
                    </a:p>
                  </a:txBody>
                  <a:tcPr anchor="ctr"/>
                </a:tc>
                <a:tc>
                  <a:txBody>
                    <a:bodyPr/>
                    <a:lstStyle/>
                    <a:p>
                      <a:pPr algn="ctr"/>
                      <a:r>
                        <a:rPr lang="zh-CN" altLang="en-US" sz="1400" b="0" kern="1200" dirty="0">
                          <a:solidFill>
                            <a:schemeClr val="tx1"/>
                          </a:solidFill>
                          <a:latin typeface="微软雅黑" panose="020B0503020204020204" pitchFamily="34" charset="-122"/>
                          <a:ea typeface="微软雅黑" panose="020B0503020204020204" pitchFamily="34" charset="-122"/>
                          <a:cs typeface="+mn-cs"/>
                        </a:rPr>
                        <a:t>景明楼</a:t>
                      </a:r>
                      <a:r>
                        <a:rPr lang="en-US" altLang="zh-CN" sz="1400" b="0" kern="1200" dirty="0">
                          <a:solidFill>
                            <a:schemeClr val="tx1"/>
                          </a:solidFill>
                          <a:latin typeface="微软雅黑" panose="020B0503020204020204" pitchFamily="34" charset="-122"/>
                          <a:ea typeface="微软雅黑" panose="020B0503020204020204" pitchFamily="34" charset="-122"/>
                          <a:cs typeface="+mn-cs"/>
                        </a:rPr>
                        <a:t>7309</a:t>
                      </a:r>
                      <a:r>
                        <a:rPr lang="zh-CN" altLang="en-US" sz="1400" b="0" kern="1200" dirty="0">
                          <a:solidFill>
                            <a:schemeClr val="tx1"/>
                          </a:solidFill>
                          <a:latin typeface="微软雅黑" panose="020B0503020204020204" pitchFamily="34" charset="-122"/>
                          <a:ea typeface="微软雅黑" panose="020B0503020204020204" pitchFamily="34" charset="-122"/>
                          <a:cs typeface="+mn-cs"/>
                        </a:rPr>
                        <a:t>室</a:t>
                      </a:r>
                    </a:p>
                  </a:txBody>
                  <a:tcPr anchor="ctr"/>
                </a:tc>
                <a:tc>
                  <a:txBody>
                    <a:bodyPr/>
                    <a:lstStyle/>
                    <a:p>
                      <a:pPr algn="ctr"/>
                      <a:r>
                        <a:rPr lang="zh-CN" altLang="en-US" sz="1400" b="0" kern="1200" dirty="0">
                          <a:solidFill>
                            <a:schemeClr val="tx1"/>
                          </a:solidFill>
                          <a:latin typeface="微软雅黑" panose="020B0503020204020204" pitchFamily="34" charset="-122"/>
                          <a:ea typeface="微软雅黑" panose="020B0503020204020204" pitchFamily="34" charset="-122"/>
                          <a:cs typeface="+mn-cs"/>
                        </a:rPr>
                        <a:t>彭老师</a:t>
                      </a:r>
                    </a:p>
                  </a:txBody>
                  <a:tcPr anchor="ctr"/>
                </a:tc>
                <a:tc>
                  <a:txBody>
                    <a:bodyPr/>
                    <a:lstStyle/>
                    <a:p>
                      <a:pPr algn="ctr"/>
                      <a:r>
                        <a:rPr lang="en-US" altLang="zh-CN" sz="1400" b="0" kern="1200" dirty="0">
                          <a:solidFill>
                            <a:schemeClr val="tx1"/>
                          </a:solidFill>
                          <a:latin typeface="微软雅黑" panose="020B0503020204020204" pitchFamily="34" charset="-122"/>
                          <a:ea typeface="微软雅黑" panose="020B0503020204020204" pitchFamily="34" charset="-122"/>
                          <a:cs typeface="+mn-cs"/>
                        </a:rPr>
                        <a:t>0771-5075722</a:t>
                      </a:r>
                      <a:endParaRPr lang="zh-CN" altLang="en-US" sz="1400" b="0" kern="1200" dirty="0">
                        <a:solidFill>
                          <a:schemeClr val="tx1"/>
                        </a:solidFill>
                        <a:latin typeface="微软雅黑" panose="020B0503020204020204" pitchFamily="34" charset="-122"/>
                        <a:ea typeface="微软雅黑" panose="020B0503020204020204" pitchFamily="34" charset="-122"/>
                        <a:cs typeface="+mn-cs"/>
                      </a:endParaRPr>
                    </a:p>
                  </a:txBody>
                  <a:tcPr anchor="ctr"/>
                </a:tc>
              </a:tr>
              <a:tr h="370840">
                <a:tc>
                  <a:txBody>
                    <a:bodyPr/>
                    <a:lstStyle/>
                    <a:p>
                      <a:pPr marL="0" algn="ctr" defTabSz="914400" rtl="0" eaLnBrk="1" latinLnBrk="0" hangingPunct="1"/>
                      <a:r>
                        <a:rPr lang="zh-CN" altLang="en-US" sz="1400" b="0" kern="1200" dirty="0">
                          <a:solidFill>
                            <a:schemeClr val="tx1"/>
                          </a:solidFill>
                          <a:latin typeface="微软雅黑" panose="020B0503020204020204" pitchFamily="34" charset="-122"/>
                          <a:ea typeface="微软雅黑" panose="020B0503020204020204" pitchFamily="34" charset="-122"/>
                          <a:cs typeface="+mn-cs"/>
                        </a:rPr>
                        <a:t>土木与测绘工程系</a:t>
                      </a:r>
                    </a:p>
                  </a:txBody>
                  <a:tcPr anchor="ctr"/>
                </a:tc>
                <a:tc>
                  <a:txBody>
                    <a:bodyPr/>
                    <a:lstStyle/>
                    <a:p>
                      <a:pPr algn="ctr"/>
                      <a:r>
                        <a:rPr lang="zh-CN" altLang="en-US" sz="1400" b="0" kern="1200" dirty="0">
                          <a:solidFill>
                            <a:schemeClr val="tx1"/>
                          </a:solidFill>
                          <a:latin typeface="微软雅黑" panose="020B0503020204020204" pitchFamily="34" charset="-122"/>
                          <a:ea typeface="微软雅黑" panose="020B0503020204020204" pitchFamily="34" charset="-122"/>
                          <a:cs typeface="+mn-cs"/>
                        </a:rPr>
                        <a:t>物华楼</a:t>
                      </a:r>
                      <a:r>
                        <a:rPr lang="en-US" altLang="zh-CN" sz="1400" b="0" kern="1200" dirty="0">
                          <a:solidFill>
                            <a:schemeClr val="tx1"/>
                          </a:solidFill>
                          <a:latin typeface="微软雅黑" panose="020B0503020204020204" pitchFamily="34" charset="-122"/>
                          <a:ea typeface="微软雅黑" panose="020B0503020204020204" pitchFamily="34" charset="-122"/>
                          <a:cs typeface="+mn-cs"/>
                        </a:rPr>
                        <a:t>6408</a:t>
                      </a:r>
                      <a:r>
                        <a:rPr lang="zh-CN" altLang="en-US" sz="1400" b="0" kern="1200" dirty="0">
                          <a:solidFill>
                            <a:schemeClr val="tx1"/>
                          </a:solidFill>
                          <a:latin typeface="微软雅黑" panose="020B0503020204020204" pitchFamily="34" charset="-122"/>
                          <a:ea typeface="微软雅黑" panose="020B0503020204020204" pitchFamily="34" charset="-122"/>
                          <a:cs typeface="+mn-cs"/>
                        </a:rPr>
                        <a:t>室</a:t>
                      </a:r>
                    </a:p>
                  </a:txBody>
                  <a:tcPr anchor="ctr"/>
                </a:tc>
                <a:tc>
                  <a:txBody>
                    <a:bodyPr/>
                    <a:lstStyle/>
                    <a:p>
                      <a:pPr algn="ctr"/>
                      <a:r>
                        <a:rPr lang="zh-CN" altLang="en-US" sz="1400" b="0" kern="1200" dirty="0">
                          <a:solidFill>
                            <a:schemeClr val="tx1"/>
                          </a:solidFill>
                          <a:latin typeface="微软雅黑" panose="020B0503020204020204" pitchFamily="34" charset="-122"/>
                          <a:ea typeface="微软雅黑" panose="020B0503020204020204" pitchFamily="34" charset="-122"/>
                          <a:cs typeface="+mn-cs"/>
                        </a:rPr>
                        <a:t>凌老师</a:t>
                      </a:r>
                    </a:p>
                  </a:txBody>
                  <a:tcPr anchor="ctr"/>
                </a:tc>
                <a:tc>
                  <a:txBody>
                    <a:bodyPr/>
                    <a:lstStyle/>
                    <a:p>
                      <a:pPr algn="ctr"/>
                      <a:r>
                        <a:rPr lang="en-US" altLang="zh-CN" sz="1400" b="0" kern="1200" dirty="0">
                          <a:solidFill>
                            <a:schemeClr val="tx1"/>
                          </a:solidFill>
                          <a:latin typeface="微软雅黑" panose="020B0503020204020204" pitchFamily="34" charset="-122"/>
                          <a:ea typeface="微软雅黑" panose="020B0503020204020204" pitchFamily="34" charset="-122"/>
                          <a:cs typeface="+mn-cs"/>
                        </a:rPr>
                        <a:t>0771-5075711</a:t>
                      </a:r>
                      <a:endParaRPr lang="zh-CN" altLang="en-US" sz="1400" b="0" kern="1200" dirty="0">
                        <a:solidFill>
                          <a:schemeClr val="tx1"/>
                        </a:solidFill>
                        <a:latin typeface="微软雅黑" panose="020B0503020204020204" pitchFamily="34" charset="-122"/>
                        <a:ea typeface="微软雅黑" panose="020B0503020204020204" pitchFamily="34" charset="-122"/>
                        <a:cs typeface="+mn-cs"/>
                      </a:endParaRPr>
                    </a:p>
                  </a:txBody>
                  <a:tcPr anchor="ctr"/>
                </a:tc>
              </a:tr>
              <a:tr h="370840">
                <a:tc>
                  <a:txBody>
                    <a:bodyPr/>
                    <a:lstStyle/>
                    <a:p>
                      <a:pPr marL="0" algn="ctr" defTabSz="914400" rtl="0" eaLnBrk="1" latinLnBrk="0" hangingPunct="1"/>
                      <a:r>
                        <a:rPr lang="zh-CN" altLang="en-US" sz="1400" b="0" kern="1200" dirty="0">
                          <a:solidFill>
                            <a:schemeClr val="tx1"/>
                          </a:solidFill>
                          <a:latin typeface="微软雅黑" panose="020B0503020204020204" pitchFamily="34" charset="-122"/>
                          <a:ea typeface="微软雅黑" panose="020B0503020204020204" pitchFamily="34" charset="-122"/>
                          <a:cs typeface="+mn-cs"/>
                        </a:rPr>
                        <a:t>计算机应用系</a:t>
                      </a:r>
                    </a:p>
                  </a:txBody>
                  <a:tcPr anchor="ctr"/>
                </a:tc>
                <a:tc>
                  <a:txBody>
                    <a:bodyPr/>
                    <a:lstStyle/>
                    <a:p>
                      <a:pPr algn="ctr"/>
                      <a:r>
                        <a:rPr lang="zh-CN" altLang="en-US" sz="1400" b="0" kern="1200" dirty="0">
                          <a:solidFill>
                            <a:schemeClr val="tx1"/>
                          </a:solidFill>
                          <a:latin typeface="微软雅黑" panose="020B0503020204020204" pitchFamily="34" charset="-122"/>
                          <a:ea typeface="微软雅黑" panose="020B0503020204020204" pitchFamily="34" charset="-122"/>
                          <a:cs typeface="+mn-cs"/>
                        </a:rPr>
                        <a:t>践行楼</a:t>
                      </a:r>
                      <a:r>
                        <a:rPr lang="en-US" altLang="zh-CN" sz="1400" b="0" kern="1200" dirty="0">
                          <a:solidFill>
                            <a:schemeClr val="tx1"/>
                          </a:solidFill>
                          <a:latin typeface="微软雅黑" panose="020B0503020204020204" pitchFamily="34" charset="-122"/>
                          <a:ea typeface="微软雅黑" panose="020B0503020204020204" pitchFamily="34" charset="-122"/>
                          <a:cs typeface="+mn-cs"/>
                        </a:rPr>
                        <a:t>2202</a:t>
                      </a:r>
                      <a:r>
                        <a:rPr lang="zh-CN" altLang="en-US" sz="1400" b="0" kern="1200" dirty="0">
                          <a:solidFill>
                            <a:schemeClr val="tx1"/>
                          </a:solidFill>
                          <a:latin typeface="微软雅黑" panose="020B0503020204020204" pitchFamily="34" charset="-122"/>
                          <a:ea typeface="微软雅黑" panose="020B0503020204020204" pitchFamily="34" charset="-122"/>
                          <a:cs typeface="+mn-cs"/>
                        </a:rPr>
                        <a:t>室</a:t>
                      </a:r>
                    </a:p>
                  </a:txBody>
                  <a:tcPr anchor="ctr"/>
                </a:tc>
                <a:tc>
                  <a:txBody>
                    <a:bodyPr/>
                    <a:lstStyle/>
                    <a:p>
                      <a:pPr algn="ctr"/>
                      <a:r>
                        <a:rPr lang="zh-CN" altLang="en-US" sz="1400" b="0" kern="1200" dirty="0" smtClean="0">
                          <a:solidFill>
                            <a:schemeClr val="tx1"/>
                          </a:solidFill>
                          <a:latin typeface="微软雅黑" panose="020B0503020204020204" pitchFamily="34" charset="-122"/>
                          <a:ea typeface="微软雅黑" panose="020B0503020204020204" pitchFamily="34" charset="-122"/>
                          <a:cs typeface="+mn-cs"/>
                        </a:rPr>
                        <a:t>韦老师</a:t>
                      </a:r>
                      <a:endParaRPr lang="zh-CN" altLang="en-US" sz="1400" b="0" kern="1200" dirty="0">
                        <a:solidFill>
                          <a:schemeClr val="tx1"/>
                        </a:solidFill>
                        <a:latin typeface="微软雅黑" panose="020B0503020204020204" pitchFamily="34" charset="-122"/>
                        <a:ea typeface="微软雅黑" panose="020B0503020204020204" pitchFamily="34" charset="-122"/>
                        <a:cs typeface="+mn-cs"/>
                      </a:endParaRPr>
                    </a:p>
                  </a:txBody>
                  <a:tcPr anchor="ctr"/>
                </a:tc>
                <a:tc>
                  <a:txBody>
                    <a:bodyPr/>
                    <a:lstStyle/>
                    <a:p>
                      <a:pPr algn="ctr"/>
                      <a:r>
                        <a:rPr lang="en-US" altLang="zh-CN" sz="1400" b="0" kern="1200" dirty="0">
                          <a:solidFill>
                            <a:schemeClr val="tx1"/>
                          </a:solidFill>
                          <a:latin typeface="微软雅黑" panose="020B0503020204020204" pitchFamily="34" charset="-122"/>
                          <a:ea typeface="微软雅黑" panose="020B0503020204020204" pitchFamily="34" charset="-122"/>
                          <a:cs typeface="+mn-cs"/>
                        </a:rPr>
                        <a:t>0771-5075908</a:t>
                      </a:r>
                      <a:endParaRPr lang="zh-CN" altLang="en-US" sz="1400" b="0" kern="1200" dirty="0">
                        <a:solidFill>
                          <a:schemeClr val="tx1"/>
                        </a:solidFill>
                        <a:latin typeface="微软雅黑" panose="020B0503020204020204" pitchFamily="34" charset="-122"/>
                        <a:ea typeface="微软雅黑" panose="020B0503020204020204" pitchFamily="34" charset="-122"/>
                        <a:cs typeface="+mn-cs"/>
                      </a:endParaRPr>
                    </a:p>
                  </a:txBody>
                  <a:tcPr anchor="ctr"/>
                </a:tc>
              </a:tr>
            </a:tbl>
          </a:graphicData>
        </a:graphic>
      </p:graphicFrame>
      <p:sp>
        <p:nvSpPr>
          <p:cNvPr id="2" name="文本框 1"/>
          <p:cNvSpPr txBox="1"/>
          <p:nvPr/>
        </p:nvSpPr>
        <p:spPr>
          <a:xfrm>
            <a:off x="6091555" y="234950"/>
            <a:ext cx="2536825" cy="368300"/>
          </a:xfrm>
          <a:prstGeom prst="rect">
            <a:avLst/>
          </a:prstGeom>
          <a:noFill/>
        </p:spPr>
        <p:txBody>
          <a:bodyPr wrap="square" rtlCol="0">
            <a:spAutoFit/>
            <a:scene3d>
              <a:camera prst="orthographicFront"/>
              <a:lightRig rig="threePt" dir="t"/>
            </a:scene3d>
          </a:bodyPr>
          <a:lstStyle/>
          <a:p>
            <a:r>
              <a:rPr lang="zh-CN" altLang="en-US">
                <a:solidFill>
                  <a:schemeClr val="accent1"/>
                </a:solidFill>
                <a:effectLst>
                  <a:outerShdw blurRad="38100" dist="25400" dir="5400000" algn="ctr" rotWithShape="0">
                    <a:srgbClr val="6E747A">
                      <a:alpha val="43000"/>
                    </a:srgbClr>
                  </a:outerShdw>
                </a:effectLst>
                <a:latin typeface="华文行楷" panose="02010800040101010101" charset="-122"/>
                <a:ea typeface="华文行楷" panose="02010800040101010101" charset="-122"/>
                <a:cs typeface="华文行楷" panose="02010800040101010101" charset="-122"/>
              </a:rPr>
              <a:t>厚德笃学  惟实励新</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300"/>
                                        <p:tgtEl>
                                          <p:spTgt spid="2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300"/>
                                        <p:tgtEl>
                                          <p:spTgt spid="25"/>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p:tgtEl>
                                          <p:spTgt spid="26"/>
                                        </p:tgtEl>
                                        <p:attrNameLst>
                                          <p:attrName>ppt_x</p:attrName>
                                        </p:attrNameLst>
                                      </p:cBhvr>
                                      <p:tavLst>
                                        <p:tav tm="0">
                                          <p:val>
                                            <p:strVal val="#ppt_x-#ppt_w*1.125000"/>
                                          </p:val>
                                        </p:tav>
                                        <p:tav tm="100000">
                                          <p:val>
                                            <p:strVal val="#ppt_x"/>
                                          </p:val>
                                        </p:tav>
                                      </p:tavLst>
                                    </p:anim>
                                    <p:animEffect transition="in" filter="wipe(right)">
                                      <p:cBhvr>
                                        <p:cTn id="16" dur="500"/>
                                        <p:tgtEl>
                                          <p:spTgt spid="26"/>
                                        </p:tgtEl>
                                      </p:cBhvr>
                                    </p:animEffect>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直接连接符 23"/>
          <p:cNvCxnSpPr/>
          <p:nvPr/>
        </p:nvCxnSpPr>
        <p:spPr>
          <a:xfrm>
            <a:off x="441684" y="445439"/>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10609990" y="6382589"/>
            <a:ext cx="877163" cy="369332"/>
          </a:xfrm>
          <a:prstGeom prst="rect">
            <a:avLst/>
          </a:prstGeom>
          <a:noFill/>
        </p:spPr>
        <p:txBody>
          <a:bodyPr wrap="none" rtlCol="0">
            <a:spAutoFit/>
          </a:bodyPr>
          <a:lstStyle/>
          <a:p>
            <a:pPr marR="0" indent="0" defTabSz="914400" fontAlgn="auto">
              <a:lnSpc>
                <a:spcPct val="100000"/>
              </a:lnSpc>
              <a:spcBef>
                <a:spcPts val="0"/>
              </a:spcBef>
              <a:spcAft>
                <a:spcPts val="0"/>
              </a:spcAft>
              <a:buClrTx/>
              <a:buSzTx/>
              <a:buFontTx/>
              <a:buNone/>
              <a:defRPr/>
            </a:pPr>
            <a:r>
              <a:rPr kumimoji="0" lang="zh-CN" altLang="en-US" b="0" i="0" kern="1200" cap="none" spc="0" normalizeH="0" baseline="0" noProof="0" dirty="0">
                <a:solidFill>
                  <a:prstClr val="black"/>
                </a:solidFill>
                <a:latin typeface="Calibri" panose="020F0502020204030204"/>
                <a:ea typeface="宋体" panose="02010600030101010101" pitchFamily="2" charset="-122"/>
                <a:cs typeface="+mn-cs"/>
              </a:rPr>
              <a:t>延时符</a:t>
            </a:r>
          </a:p>
        </p:txBody>
      </p:sp>
      <p:sp>
        <p:nvSpPr>
          <p:cNvPr id="10" name="TextBox 80"/>
          <p:cNvSpPr txBox="1"/>
          <p:nvPr/>
        </p:nvSpPr>
        <p:spPr>
          <a:xfrm>
            <a:off x="949943" y="946189"/>
            <a:ext cx="3179965" cy="584775"/>
          </a:xfrm>
          <a:prstGeom prst="rect">
            <a:avLst/>
          </a:prstGeom>
          <a:noFill/>
          <a:effectLst/>
        </p:spPr>
        <p:txBody>
          <a:bodyPr wrap="square" rtlCol="0">
            <a:spAutoFit/>
          </a:bodyPr>
          <a:lstStyle/>
          <a:p>
            <a:r>
              <a:rPr lang="zh-CN" altLang="en-US" sz="3200" b="1" dirty="0">
                <a:solidFill>
                  <a:srgbClr val="C00000"/>
                </a:solidFill>
                <a:latin typeface="微软雅黑" panose="020B0503020204020204" pitchFamily="34" charset="-122"/>
                <a:ea typeface="造字工房俊雅锐宋体验版常规体" pitchFamily="50" charset="-122"/>
              </a:rPr>
              <a:t>欢迎同学们入群！</a:t>
            </a:r>
          </a:p>
        </p:txBody>
      </p:sp>
      <p:sp>
        <p:nvSpPr>
          <p:cNvPr id="11" name="TextBox 80"/>
          <p:cNvSpPr txBox="1"/>
          <p:nvPr/>
        </p:nvSpPr>
        <p:spPr>
          <a:xfrm>
            <a:off x="577411" y="1796823"/>
            <a:ext cx="4430924" cy="521970"/>
          </a:xfrm>
          <a:prstGeom prst="rect">
            <a:avLst/>
          </a:prstGeom>
          <a:noFill/>
          <a:effectLst/>
        </p:spPr>
        <p:txBody>
          <a:bodyPr wrap="square" rtlCol="0">
            <a:spAutoFit/>
          </a:bodyPr>
          <a:lstStyle/>
          <a:p>
            <a:r>
              <a:rPr lang="en-US" altLang="zh-CN" sz="2800" dirty="0">
                <a:latin typeface="微软雅黑" panose="020B0503020204020204" pitchFamily="34" charset="-122"/>
                <a:ea typeface="造字工房俊雅锐宋体验版常规体" pitchFamily="50" charset="-122"/>
              </a:rPr>
              <a:t>QQ</a:t>
            </a:r>
            <a:r>
              <a:rPr lang="zh-CN" altLang="en-US" sz="2800" dirty="0">
                <a:latin typeface="微软雅黑" panose="020B0503020204020204" pitchFamily="34" charset="-122"/>
                <a:ea typeface="造字工房俊雅锐宋体验版常规体" pitchFamily="50" charset="-122"/>
              </a:rPr>
              <a:t>咨询群</a:t>
            </a:r>
            <a:r>
              <a:rPr lang="zh-CN" altLang="en-US" sz="2800" dirty="0" smtClean="0">
                <a:latin typeface="微软雅黑" panose="020B0503020204020204" pitchFamily="34" charset="-122"/>
                <a:ea typeface="造字工房俊雅锐宋体验版常规体" pitchFamily="50" charset="-122"/>
              </a:rPr>
              <a:t>：</a:t>
            </a:r>
            <a:r>
              <a:rPr lang="zh-CN" altLang="en-US" sz="2800" dirty="0"/>
              <a:t> </a:t>
            </a:r>
            <a:r>
              <a:rPr lang="en-US" altLang="zh-CN" sz="2800" dirty="0"/>
              <a:t>689750281</a:t>
            </a:r>
            <a:endParaRPr lang="en-US" altLang="zh-CN" sz="2800" dirty="0">
              <a:latin typeface="微软雅黑" panose="020B0503020204020204" pitchFamily="34" charset="-122"/>
              <a:ea typeface="造字工房俊雅锐宋体验版常规体" pitchFamily="50" charset="-122"/>
            </a:endParaRPr>
          </a:p>
        </p:txBody>
      </p:sp>
      <p:cxnSp>
        <p:nvCxnSpPr>
          <p:cNvPr id="12" name="直接连接符 11"/>
          <p:cNvCxnSpPr/>
          <p:nvPr/>
        </p:nvCxnSpPr>
        <p:spPr>
          <a:xfrm>
            <a:off x="441684" y="4854529"/>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6224270" y="76835"/>
            <a:ext cx="2536825" cy="368300"/>
          </a:xfrm>
          <a:prstGeom prst="rect">
            <a:avLst/>
          </a:prstGeom>
          <a:noFill/>
        </p:spPr>
        <p:txBody>
          <a:bodyPr wrap="square" rtlCol="0">
            <a:spAutoFit/>
            <a:scene3d>
              <a:camera prst="orthographicFront"/>
              <a:lightRig rig="threePt" dir="t"/>
            </a:scene3d>
          </a:bodyPr>
          <a:lstStyle/>
          <a:p>
            <a:r>
              <a:rPr lang="zh-CN" altLang="en-US">
                <a:solidFill>
                  <a:schemeClr val="accent1"/>
                </a:solidFill>
                <a:effectLst>
                  <a:outerShdw blurRad="38100" dist="25400" dir="5400000" algn="ctr" rotWithShape="0">
                    <a:srgbClr val="6E747A">
                      <a:alpha val="43000"/>
                    </a:srgbClr>
                  </a:outerShdw>
                </a:effectLst>
                <a:latin typeface="华文行楷" panose="02010800040101010101" charset="-122"/>
                <a:ea typeface="华文行楷" panose="02010800040101010101" charset="-122"/>
                <a:cs typeface="华文行楷" panose="02010800040101010101" charset="-122"/>
              </a:rPr>
              <a:t>厚德笃学  惟实励新</a:t>
            </a:r>
          </a:p>
        </p:txBody>
      </p:sp>
      <p:pic>
        <p:nvPicPr>
          <p:cNvPr id="1029" name="Picture 5" descr="C:\Users\Administrator\Desktop\计算机应用系专本衔接咨询群群聊二维码.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2519" y="1238576"/>
            <a:ext cx="2600163" cy="273126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3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500"/>
                            </p:stCondLst>
                            <p:childTnLst>
                              <p:par>
                                <p:cTn id="13" presetID="34" presetClass="emph" presetSubtype="0" fill="hold" grpId="1" nodeType="afterEffect">
                                  <p:stCondLst>
                                    <p:cond delay="0"/>
                                  </p:stCondLst>
                                  <p:iterate type="lt">
                                    <p:tmPct val="10000"/>
                                  </p:iterate>
                                  <p:childTnLst>
                                    <p:animMotion origin="layout" path="M -4.44444E-6 -6.17284E-7 L -4.44444E-6 -0.07222 " pathEditMode="relative" rAng="0" ptsTypes="AA">
                                      <p:cBhvr>
                                        <p:cTn id="14" dur="250" accel="50000" decel="50000" autoRev="1" fill="hold">
                                          <p:stCondLst>
                                            <p:cond delay="0"/>
                                          </p:stCondLst>
                                        </p:cTn>
                                        <p:tgtEl>
                                          <p:spTgt spid="10"/>
                                        </p:tgtEl>
                                        <p:attrNameLst>
                                          <p:attrName>ppt_x</p:attrName>
                                          <p:attrName>ppt_y</p:attrName>
                                        </p:attrNameLst>
                                      </p:cBhvr>
                                      <p:rCtr x="0" y="-3611"/>
                                    </p:animMotion>
                                    <p:animRot by="1500000">
                                      <p:cBhvr>
                                        <p:cTn id="15" dur="125" fill="hold">
                                          <p:stCondLst>
                                            <p:cond delay="0"/>
                                          </p:stCondLst>
                                        </p:cTn>
                                        <p:tgtEl>
                                          <p:spTgt spid="10"/>
                                        </p:tgtEl>
                                        <p:attrNameLst>
                                          <p:attrName>r</p:attrName>
                                        </p:attrNameLst>
                                      </p:cBhvr>
                                    </p:animRot>
                                    <p:animRot by="-1500000">
                                      <p:cBhvr>
                                        <p:cTn id="16" dur="125" fill="hold">
                                          <p:stCondLst>
                                            <p:cond delay="125"/>
                                          </p:stCondLst>
                                        </p:cTn>
                                        <p:tgtEl>
                                          <p:spTgt spid="10"/>
                                        </p:tgtEl>
                                        <p:attrNameLst>
                                          <p:attrName>r</p:attrName>
                                        </p:attrNameLst>
                                      </p:cBhvr>
                                    </p:animRot>
                                    <p:animRot by="-1500000">
                                      <p:cBhvr>
                                        <p:cTn id="17" dur="125" fill="hold">
                                          <p:stCondLst>
                                            <p:cond delay="250"/>
                                          </p:stCondLst>
                                        </p:cTn>
                                        <p:tgtEl>
                                          <p:spTgt spid="10"/>
                                        </p:tgtEl>
                                        <p:attrNameLst>
                                          <p:attrName>r</p:attrName>
                                        </p:attrNameLst>
                                      </p:cBhvr>
                                    </p:animRot>
                                    <p:animRot by="1500000">
                                      <p:cBhvr>
                                        <p:cTn id="18" dur="125" fill="hold">
                                          <p:stCondLst>
                                            <p:cond delay="375"/>
                                          </p:stCondLst>
                                        </p:cTn>
                                        <p:tgtEl>
                                          <p:spTgt spid="10"/>
                                        </p:tgtEl>
                                        <p:attrNameLst>
                                          <p:attrName>r</p:attrName>
                                        </p:attrNameLst>
                                      </p:cBhvr>
                                    </p:animRot>
                                  </p:childTnLst>
                                </p:cTn>
                              </p:par>
                            </p:childTnLst>
                          </p:cTn>
                        </p:par>
                        <p:par>
                          <p:cTn id="19" fill="hold">
                            <p:stCondLst>
                              <p:cond delay="1350"/>
                            </p:stCondLst>
                            <p:childTnLst>
                              <p:par>
                                <p:cTn id="20" presetID="10" presetClass="entr" presetSubtype="0" fill="hold" grpId="0" nodeType="afterEffect">
                                  <p:stCondLst>
                                    <p:cond delay="0"/>
                                  </p:stCondLst>
                                  <p:iterate type="lt">
                                    <p:tmPct val="0"/>
                                  </p:iterate>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1850"/>
                            </p:stCondLst>
                            <p:childTnLst>
                              <p:par>
                                <p:cTn id="24" presetID="34" presetClass="emph" presetSubtype="0" fill="hold" grpId="1" nodeType="afterEffect">
                                  <p:stCondLst>
                                    <p:cond delay="0"/>
                                  </p:stCondLst>
                                  <p:iterate type="lt">
                                    <p:tmPct val="10000"/>
                                  </p:iterate>
                                  <p:childTnLst>
                                    <p:animMotion origin="layout" path="M 1.38889E-6 1.23457E-7 L 1.38889E-6 -0.07222 " pathEditMode="relative" rAng="0" ptsTypes="AA">
                                      <p:cBhvr>
                                        <p:cTn id="25" dur="250" accel="50000" decel="50000" autoRev="1" fill="hold">
                                          <p:stCondLst>
                                            <p:cond delay="0"/>
                                          </p:stCondLst>
                                        </p:cTn>
                                        <p:tgtEl>
                                          <p:spTgt spid="11"/>
                                        </p:tgtEl>
                                        <p:attrNameLst>
                                          <p:attrName>ppt_x</p:attrName>
                                          <p:attrName>ppt_y</p:attrName>
                                        </p:attrNameLst>
                                      </p:cBhvr>
                                      <p:rCtr x="0" y="-3611"/>
                                    </p:animMotion>
                                    <p:animRot by="1500000">
                                      <p:cBhvr>
                                        <p:cTn id="26" dur="125" fill="hold">
                                          <p:stCondLst>
                                            <p:cond delay="0"/>
                                          </p:stCondLst>
                                        </p:cTn>
                                        <p:tgtEl>
                                          <p:spTgt spid="11"/>
                                        </p:tgtEl>
                                        <p:attrNameLst>
                                          <p:attrName>r</p:attrName>
                                        </p:attrNameLst>
                                      </p:cBhvr>
                                    </p:animRot>
                                    <p:animRot by="-1500000">
                                      <p:cBhvr>
                                        <p:cTn id="27" dur="125" fill="hold">
                                          <p:stCondLst>
                                            <p:cond delay="125"/>
                                          </p:stCondLst>
                                        </p:cTn>
                                        <p:tgtEl>
                                          <p:spTgt spid="11"/>
                                        </p:tgtEl>
                                        <p:attrNameLst>
                                          <p:attrName>r</p:attrName>
                                        </p:attrNameLst>
                                      </p:cBhvr>
                                    </p:animRot>
                                    <p:animRot by="-1500000">
                                      <p:cBhvr>
                                        <p:cTn id="28" dur="125" fill="hold">
                                          <p:stCondLst>
                                            <p:cond delay="250"/>
                                          </p:stCondLst>
                                        </p:cTn>
                                        <p:tgtEl>
                                          <p:spTgt spid="11"/>
                                        </p:tgtEl>
                                        <p:attrNameLst>
                                          <p:attrName>r</p:attrName>
                                        </p:attrNameLst>
                                      </p:cBhvr>
                                    </p:animRot>
                                    <p:animRot by="1500000">
                                      <p:cBhvr>
                                        <p:cTn id="29" dur="125" fill="hold">
                                          <p:stCondLst>
                                            <p:cond delay="375"/>
                                          </p:stCondLst>
                                        </p:cTn>
                                        <p:tgtEl>
                                          <p:spTgt spid="11"/>
                                        </p:tgtEl>
                                        <p:attrNameLst>
                                          <p:attrName>r</p:attrName>
                                        </p:attrNameLst>
                                      </p:cBhvr>
                                    </p:animRot>
                                  </p:childTnLst>
                                </p:cTn>
                              </p:par>
                              <p:par>
                                <p:cTn id="30" presetID="22" presetClass="entr" presetSubtype="8"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3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bldLvl="0" animBg="1"/>
      <p:bldP spid="11" grpId="0" bldLvl="0" animBg="1"/>
      <p:bldP spid="11" grpId="1"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椭圆 39"/>
          <p:cNvSpPr/>
          <p:nvPr/>
        </p:nvSpPr>
        <p:spPr>
          <a:xfrm>
            <a:off x="1021197" y="3291201"/>
            <a:ext cx="677676" cy="677676"/>
          </a:xfrm>
          <a:prstGeom prst="ellipse">
            <a:avLst/>
          </a:prstGeom>
          <a:solidFill>
            <a:srgbClr val="1A3F6C"/>
          </a:solidFill>
          <a:ln>
            <a:noFill/>
          </a:ln>
          <a:effectLst>
            <a:outerShdw blurRad="317500" dist="1905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7972273" y="3487991"/>
            <a:ext cx="301060" cy="301060"/>
            <a:chOff x="304800" y="673100"/>
            <a:chExt cx="4000500" cy="4000500"/>
          </a:xfrm>
          <a:effectLst>
            <a:outerShdw blurRad="381000" dist="152400" dir="8100000" algn="tr" rotWithShape="0">
              <a:prstClr val="black">
                <a:alpha val="70000"/>
              </a:prstClr>
            </a:outerShdw>
          </a:effectLst>
        </p:grpSpPr>
        <p:sp>
          <p:nvSpPr>
            <p:cNvPr id="43" name="同心圆 4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4" name="椭圆 63"/>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9" name="组合 68"/>
          <p:cNvGrpSpPr/>
          <p:nvPr/>
        </p:nvGrpSpPr>
        <p:grpSpPr>
          <a:xfrm>
            <a:off x="2680939" y="3364863"/>
            <a:ext cx="219777" cy="219777"/>
            <a:chOff x="304800" y="673100"/>
            <a:chExt cx="4000500" cy="4000500"/>
          </a:xfrm>
          <a:effectLst>
            <a:outerShdw blurRad="381000" dist="152400" dir="8100000" algn="tr" rotWithShape="0">
              <a:prstClr val="black">
                <a:alpha val="70000"/>
              </a:prstClr>
            </a:outerShdw>
          </a:effectLst>
        </p:grpSpPr>
        <p:sp>
          <p:nvSpPr>
            <p:cNvPr id="70" name="同心圆 6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1" name="椭圆 70"/>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2" name="组合 71"/>
          <p:cNvGrpSpPr/>
          <p:nvPr/>
        </p:nvGrpSpPr>
        <p:grpSpPr>
          <a:xfrm>
            <a:off x="432219" y="4349008"/>
            <a:ext cx="287919" cy="287919"/>
            <a:chOff x="304800" y="673100"/>
            <a:chExt cx="4000500" cy="4000500"/>
          </a:xfrm>
          <a:effectLst>
            <a:outerShdw blurRad="381000" dist="152400" dir="8100000" algn="tr" rotWithShape="0">
              <a:prstClr val="black">
                <a:alpha val="70000"/>
              </a:prstClr>
            </a:outerShdw>
          </a:effectLst>
        </p:grpSpPr>
        <p:sp>
          <p:nvSpPr>
            <p:cNvPr id="73" name="同心圆 7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4" name="椭圆 73"/>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6" name="椭圆 75"/>
          <p:cNvSpPr/>
          <p:nvPr/>
        </p:nvSpPr>
        <p:spPr>
          <a:xfrm>
            <a:off x="6142967" y="3886006"/>
            <a:ext cx="137389" cy="137389"/>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7" name="组合 76"/>
          <p:cNvGrpSpPr/>
          <p:nvPr/>
        </p:nvGrpSpPr>
        <p:grpSpPr>
          <a:xfrm>
            <a:off x="4327055" y="3946310"/>
            <a:ext cx="824609" cy="824609"/>
            <a:chOff x="304800" y="673100"/>
            <a:chExt cx="4000500" cy="4000500"/>
          </a:xfrm>
          <a:effectLst>
            <a:outerShdw blurRad="317500" dist="190500" dir="8100000" algn="tr" rotWithShape="0">
              <a:prstClr val="black">
                <a:alpha val="50000"/>
              </a:prstClr>
            </a:outerShdw>
          </a:effectLst>
        </p:grpSpPr>
        <p:sp>
          <p:nvSpPr>
            <p:cNvPr id="78" name="同心圆 7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9" name="椭圆 7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1" name="TextBox 80"/>
          <p:cNvSpPr txBox="1"/>
          <p:nvPr/>
        </p:nvSpPr>
        <p:spPr>
          <a:xfrm>
            <a:off x="1524228" y="1193862"/>
            <a:ext cx="6735964" cy="584775"/>
          </a:xfrm>
          <a:prstGeom prst="rect">
            <a:avLst/>
          </a:prstGeom>
          <a:noFill/>
          <a:effectLst/>
        </p:spPr>
        <p:txBody>
          <a:bodyPr wrap="square" rtlCol="0">
            <a:spAutoFit/>
          </a:bodyPr>
          <a:lstStyle/>
          <a:p>
            <a:r>
              <a:rPr lang="zh-CN" altLang="en-US" sz="3200" b="1" dirty="0">
                <a:solidFill>
                  <a:srgbClr val="C00000"/>
                </a:solidFill>
                <a:latin typeface="微软雅黑" panose="020B0503020204020204" pitchFamily="34" charset="-122"/>
                <a:ea typeface="造字工房俊雅锐宋体验版常规体" pitchFamily="50" charset="-122"/>
              </a:rPr>
              <a:t>祝同学们： 学业有成，心想事成！</a:t>
            </a:r>
          </a:p>
        </p:txBody>
      </p:sp>
      <p:sp>
        <p:nvSpPr>
          <p:cNvPr id="27" name="TextBox 26"/>
          <p:cNvSpPr txBox="1"/>
          <p:nvPr/>
        </p:nvSpPr>
        <p:spPr>
          <a:xfrm>
            <a:off x="10609990" y="6382589"/>
            <a:ext cx="877163" cy="369332"/>
          </a:xfrm>
          <a:prstGeom prst="rect">
            <a:avLst/>
          </a:prstGeom>
          <a:noFill/>
        </p:spPr>
        <p:txBody>
          <a:bodyPr wrap="none" rtlCol="0">
            <a:spAutoFit/>
          </a:bodyPr>
          <a:lstStyle/>
          <a:p>
            <a:r>
              <a:rPr lang="zh-CN" altLang="en-US" dirty="0"/>
              <a:t>延时符</a:t>
            </a:r>
          </a:p>
        </p:txBody>
      </p:sp>
      <p:sp>
        <p:nvSpPr>
          <p:cNvPr id="2" name="矩形 1"/>
          <p:cNvSpPr/>
          <p:nvPr/>
        </p:nvSpPr>
        <p:spPr>
          <a:xfrm>
            <a:off x="3877584" y="2137312"/>
            <a:ext cx="1723549" cy="707886"/>
          </a:xfrm>
          <a:prstGeom prst="rect">
            <a:avLst/>
          </a:prstGeom>
        </p:spPr>
        <p:txBody>
          <a:bodyPr wrap="none">
            <a:spAutoFit/>
          </a:bodyPr>
          <a:lstStyle/>
          <a:p>
            <a:r>
              <a:rPr lang="zh-CN" altLang="en-US" sz="4000" b="1" dirty="0">
                <a:solidFill>
                  <a:srgbClr val="C00000"/>
                </a:solidFill>
                <a:latin typeface="微软雅黑" panose="020B0503020204020204" pitchFamily="34" charset="-122"/>
                <a:ea typeface="微软雅黑" panose="020B0503020204020204" pitchFamily="34" charset="-122"/>
              </a:rPr>
              <a:t>谢谢！</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300"/>
                                  </p:stCondLst>
                                  <p:childTnLst>
                                    <p:set>
                                      <p:cBhvr>
                                        <p:cTn id="6" dur="1" fill="hold">
                                          <p:stCondLst>
                                            <p:cond delay="0"/>
                                          </p:stCondLst>
                                        </p:cTn>
                                        <p:tgtEl>
                                          <p:spTgt spid="42"/>
                                        </p:tgtEl>
                                        <p:attrNameLst>
                                          <p:attrName>style.visibility</p:attrName>
                                        </p:attrNameLst>
                                      </p:cBhvr>
                                      <p:to>
                                        <p:strVal val="visible"/>
                                      </p:to>
                                    </p:set>
                                  </p:childTnLst>
                                </p:cTn>
                              </p:par>
                              <p:par>
                                <p:cTn id="7" presetID="53" presetClass="entr" presetSubtype="16" fill="hold" nodeType="withEffect">
                                  <p:stCondLst>
                                    <p:cond delay="300"/>
                                  </p:stCondLst>
                                  <p:childTnLst>
                                    <p:set>
                                      <p:cBhvr>
                                        <p:cTn id="8" dur="1" fill="hold">
                                          <p:stCondLst>
                                            <p:cond delay="0"/>
                                          </p:stCondLst>
                                        </p:cTn>
                                        <p:tgtEl>
                                          <p:spTgt spid="42"/>
                                        </p:tgtEl>
                                        <p:attrNameLst>
                                          <p:attrName>style.visibility</p:attrName>
                                        </p:attrNameLst>
                                      </p:cBhvr>
                                      <p:to>
                                        <p:strVal val="visible"/>
                                      </p:to>
                                    </p:set>
                                    <p:anim calcmode="lin" valueType="num">
                                      <p:cBhvr>
                                        <p:cTn id="9" dur="1000" fill="hold"/>
                                        <p:tgtEl>
                                          <p:spTgt spid="42"/>
                                        </p:tgtEl>
                                        <p:attrNameLst>
                                          <p:attrName>ppt_w</p:attrName>
                                        </p:attrNameLst>
                                      </p:cBhvr>
                                      <p:tavLst>
                                        <p:tav tm="0">
                                          <p:val>
                                            <p:fltVal val="0"/>
                                          </p:val>
                                        </p:tav>
                                        <p:tav tm="100000">
                                          <p:val>
                                            <p:strVal val="#ppt_w"/>
                                          </p:val>
                                        </p:tav>
                                      </p:tavLst>
                                    </p:anim>
                                    <p:anim calcmode="lin" valueType="num">
                                      <p:cBhvr>
                                        <p:cTn id="10" dur="1000" fill="hold"/>
                                        <p:tgtEl>
                                          <p:spTgt spid="42"/>
                                        </p:tgtEl>
                                        <p:attrNameLst>
                                          <p:attrName>ppt_h</p:attrName>
                                        </p:attrNameLst>
                                      </p:cBhvr>
                                      <p:tavLst>
                                        <p:tav tm="0">
                                          <p:val>
                                            <p:fltVal val="0"/>
                                          </p:val>
                                        </p:tav>
                                        <p:tav tm="100000">
                                          <p:val>
                                            <p:strVal val="#ppt_h"/>
                                          </p:val>
                                        </p:tav>
                                      </p:tavLst>
                                    </p:anim>
                                    <p:animEffect transition="in" filter="fade">
                                      <p:cBhvr>
                                        <p:cTn id="11" dur="1000"/>
                                        <p:tgtEl>
                                          <p:spTgt spid="42"/>
                                        </p:tgtEl>
                                      </p:cBhvr>
                                    </p:animEffect>
                                  </p:childTnLst>
                                </p:cTn>
                              </p:par>
                              <p:par>
                                <p:cTn id="12" presetID="64" presetClass="path" presetSubtype="0" fill="hold" nodeType="withEffect">
                                  <p:stCondLst>
                                    <p:cond delay="300"/>
                                  </p:stCondLst>
                                  <p:childTnLst>
                                    <p:animMotion origin="layout" path="M -5.55556E-7 -1.46123E-6 L 0.20451 0.58418 " pathEditMode="relative" rAng="0" ptsTypes="AA">
                                      <p:cBhvr>
                                        <p:cTn id="13" dur="1000" spd="-100000" fill="hold"/>
                                        <p:tgtEl>
                                          <p:spTgt spid="42"/>
                                        </p:tgtEl>
                                        <p:attrNameLst>
                                          <p:attrName>ppt_x</p:attrName>
                                          <p:attrName>ppt_y</p:attrName>
                                        </p:attrNameLst>
                                      </p:cBhvr>
                                      <p:rCtr x="10226" y="29194"/>
                                    </p:animMotion>
                                  </p:childTnLst>
                                </p:cTn>
                              </p:par>
                              <p:par>
                                <p:cTn id="14" presetID="1" presetClass="entr" presetSubtype="0" fill="hold" grpId="0" nodeType="withEffect">
                                  <p:stCondLst>
                                    <p:cond delay="400"/>
                                  </p:stCondLst>
                                  <p:childTnLst>
                                    <p:set>
                                      <p:cBhvr>
                                        <p:cTn id="15" dur="1" fill="hold">
                                          <p:stCondLst>
                                            <p:cond delay="0"/>
                                          </p:stCondLst>
                                        </p:cTn>
                                        <p:tgtEl>
                                          <p:spTgt spid="76"/>
                                        </p:tgtEl>
                                        <p:attrNameLst>
                                          <p:attrName>style.visibility</p:attrName>
                                        </p:attrNameLst>
                                      </p:cBhvr>
                                      <p:to>
                                        <p:strVal val="visible"/>
                                      </p:to>
                                    </p:set>
                                  </p:childTnLst>
                                </p:cTn>
                              </p:par>
                              <p:par>
                                <p:cTn id="16" presetID="53" presetClass="entr" presetSubtype="16" fill="hold" grpId="1" nodeType="withEffect">
                                  <p:stCondLst>
                                    <p:cond delay="400"/>
                                  </p:stCondLst>
                                  <p:childTnLst>
                                    <p:set>
                                      <p:cBhvr>
                                        <p:cTn id="17" dur="1" fill="hold">
                                          <p:stCondLst>
                                            <p:cond delay="0"/>
                                          </p:stCondLst>
                                        </p:cTn>
                                        <p:tgtEl>
                                          <p:spTgt spid="76"/>
                                        </p:tgtEl>
                                        <p:attrNameLst>
                                          <p:attrName>style.visibility</p:attrName>
                                        </p:attrNameLst>
                                      </p:cBhvr>
                                      <p:to>
                                        <p:strVal val="visible"/>
                                      </p:to>
                                    </p:set>
                                    <p:anim calcmode="lin" valueType="num">
                                      <p:cBhvr>
                                        <p:cTn id="18" dur="1000" fill="hold"/>
                                        <p:tgtEl>
                                          <p:spTgt spid="76"/>
                                        </p:tgtEl>
                                        <p:attrNameLst>
                                          <p:attrName>ppt_w</p:attrName>
                                        </p:attrNameLst>
                                      </p:cBhvr>
                                      <p:tavLst>
                                        <p:tav tm="0">
                                          <p:val>
                                            <p:fltVal val="0"/>
                                          </p:val>
                                        </p:tav>
                                        <p:tav tm="100000">
                                          <p:val>
                                            <p:strVal val="#ppt_w"/>
                                          </p:val>
                                        </p:tav>
                                      </p:tavLst>
                                    </p:anim>
                                    <p:anim calcmode="lin" valueType="num">
                                      <p:cBhvr>
                                        <p:cTn id="19" dur="1000" fill="hold"/>
                                        <p:tgtEl>
                                          <p:spTgt spid="76"/>
                                        </p:tgtEl>
                                        <p:attrNameLst>
                                          <p:attrName>ppt_h</p:attrName>
                                        </p:attrNameLst>
                                      </p:cBhvr>
                                      <p:tavLst>
                                        <p:tav tm="0">
                                          <p:val>
                                            <p:fltVal val="0"/>
                                          </p:val>
                                        </p:tav>
                                        <p:tav tm="100000">
                                          <p:val>
                                            <p:strVal val="#ppt_h"/>
                                          </p:val>
                                        </p:tav>
                                      </p:tavLst>
                                    </p:anim>
                                    <p:animEffect transition="in" filter="fade">
                                      <p:cBhvr>
                                        <p:cTn id="20" dur="1000"/>
                                        <p:tgtEl>
                                          <p:spTgt spid="76"/>
                                        </p:tgtEl>
                                      </p:cBhvr>
                                    </p:animEffect>
                                  </p:childTnLst>
                                </p:cTn>
                              </p:par>
                              <p:par>
                                <p:cTn id="21" presetID="64" presetClass="path" presetSubtype="0" fill="hold" grpId="2" nodeType="withEffect">
                                  <p:stCondLst>
                                    <p:cond delay="400"/>
                                  </p:stCondLst>
                                  <p:childTnLst>
                                    <p:animMotion origin="layout" path="M 5E-6 2.09762E-6 L -0.18855 -1.11369 " pathEditMode="relative" rAng="0" ptsTypes="AA">
                                      <p:cBhvr>
                                        <p:cTn id="22" dur="1000" spd="-100000" fill="hold"/>
                                        <p:tgtEl>
                                          <p:spTgt spid="76"/>
                                        </p:tgtEl>
                                        <p:attrNameLst>
                                          <p:attrName>ppt_x</p:attrName>
                                          <p:attrName>ppt_y</p:attrName>
                                        </p:attrNameLst>
                                      </p:cBhvr>
                                      <p:rCtr x="-9427" y="-55700"/>
                                    </p:animMotion>
                                  </p:childTnLst>
                                </p:cTn>
                              </p:par>
                              <p:par>
                                <p:cTn id="23" presetID="1" presetClass="entr" presetSubtype="0" fill="hold" grpId="0" nodeType="withEffect">
                                  <p:stCondLst>
                                    <p:cond delay="200"/>
                                  </p:stCondLst>
                                  <p:childTnLst>
                                    <p:set>
                                      <p:cBhvr>
                                        <p:cTn id="24" dur="1" fill="hold">
                                          <p:stCondLst>
                                            <p:cond delay="0"/>
                                          </p:stCondLst>
                                        </p:cTn>
                                        <p:tgtEl>
                                          <p:spTgt spid="40"/>
                                        </p:tgtEl>
                                        <p:attrNameLst>
                                          <p:attrName>style.visibility</p:attrName>
                                        </p:attrNameLst>
                                      </p:cBhvr>
                                      <p:to>
                                        <p:strVal val="visible"/>
                                      </p:to>
                                    </p:set>
                                  </p:childTnLst>
                                </p:cTn>
                              </p:par>
                              <p:par>
                                <p:cTn id="25" presetID="53" presetClass="entr" presetSubtype="16" fill="hold" grpId="1" nodeType="withEffect">
                                  <p:stCondLst>
                                    <p:cond delay="200"/>
                                  </p:stCondLst>
                                  <p:childTnLst>
                                    <p:set>
                                      <p:cBhvr>
                                        <p:cTn id="26" dur="1" fill="hold">
                                          <p:stCondLst>
                                            <p:cond delay="0"/>
                                          </p:stCondLst>
                                        </p:cTn>
                                        <p:tgtEl>
                                          <p:spTgt spid="40"/>
                                        </p:tgtEl>
                                        <p:attrNameLst>
                                          <p:attrName>style.visibility</p:attrName>
                                        </p:attrNameLst>
                                      </p:cBhvr>
                                      <p:to>
                                        <p:strVal val="visible"/>
                                      </p:to>
                                    </p:set>
                                    <p:anim calcmode="lin" valueType="num">
                                      <p:cBhvr>
                                        <p:cTn id="27" dur="1000" fill="hold"/>
                                        <p:tgtEl>
                                          <p:spTgt spid="40"/>
                                        </p:tgtEl>
                                        <p:attrNameLst>
                                          <p:attrName>ppt_w</p:attrName>
                                        </p:attrNameLst>
                                      </p:cBhvr>
                                      <p:tavLst>
                                        <p:tav tm="0">
                                          <p:val>
                                            <p:fltVal val="0"/>
                                          </p:val>
                                        </p:tav>
                                        <p:tav tm="100000">
                                          <p:val>
                                            <p:strVal val="#ppt_w"/>
                                          </p:val>
                                        </p:tav>
                                      </p:tavLst>
                                    </p:anim>
                                    <p:anim calcmode="lin" valueType="num">
                                      <p:cBhvr>
                                        <p:cTn id="28" dur="1000" fill="hold"/>
                                        <p:tgtEl>
                                          <p:spTgt spid="40"/>
                                        </p:tgtEl>
                                        <p:attrNameLst>
                                          <p:attrName>ppt_h</p:attrName>
                                        </p:attrNameLst>
                                      </p:cBhvr>
                                      <p:tavLst>
                                        <p:tav tm="0">
                                          <p:val>
                                            <p:fltVal val="0"/>
                                          </p:val>
                                        </p:tav>
                                        <p:tav tm="100000">
                                          <p:val>
                                            <p:strVal val="#ppt_h"/>
                                          </p:val>
                                        </p:tav>
                                      </p:tavLst>
                                    </p:anim>
                                    <p:animEffect transition="in" filter="fade">
                                      <p:cBhvr>
                                        <p:cTn id="29" dur="1000"/>
                                        <p:tgtEl>
                                          <p:spTgt spid="40"/>
                                        </p:tgtEl>
                                      </p:cBhvr>
                                    </p:animEffect>
                                  </p:childTnLst>
                                </p:cTn>
                              </p:par>
                              <p:par>
                                <p:cTn id="30" presetID="64" presetClass="path" presetSubtype="0" fill="hold" grpId="2" nodeType="withEffect">
                                  <p:stCondLst>
                                    <p:cond delay="200"/>
                                  </p:stCondLst>
                                  <p:childTnLst>
                                    <p:animMotion origin="layout" path="M -1.11111E-6 4.44444E-6 L 0.12309 0.575 " pathEditMode="relative" rAng="0" ptsTypes="AA">
                                      <p:cBhvr>
                                        <p:cTn id="31" dur="1000" spd="-100000" fill="hold"/>
                                        <p:tgtEl>
                                          <p:spTgt spid="40"/>
                                        </p:tgtEl>
                                        <p:attrNameLst>
                                          <p:attrName>ppt_x</p:attrName>
                                          <p:attrName>ppt_y</p:attrName>
                                        </p:attrNameLst>
                                      </p:cBhvr>
                                      <p:rCtr x="6146" y="28735"/>
                                    </p:animMotion>
                                  </p:childTnLst>
                                </p:cTn>
                              </p:par>
                              <p:par>
                                <p:cTn id="32" presetID="1" presetClass="entr" presetSubtype="0" fill="hold" nodeType="withEffect">
                                  <p:stCondLst>
                                    <p:cond delay="400"/>
                                  </p:stCondLst>
                                  <p:childTnLst>
                                    <p:set>
                                      <p:cBhvr>
                                        <p:cTn id="33" dur="1" fill="hold">
                                          <p:stCondLst>
                                            <p:cond delay="0"/>
                                          </p:stCondLst>
                                        </p:cTn>
                                        <p:tgtEl>
                                          <p:spTgt spid="69"/>
                                        </p:tgtEl>
                                        <p:attrNameLst>
                                          <p:attrName>style.visibility</p:attrName>
                                        </p:attrNameLst>
                                      </p:cBhvr>
                                      <p:to>
                                        <p:strVal val="visible"/>
                                      </p:to>
                                    </p:set>
                                  </p:childTnLst>
                                </p:cTn>
                              </p:par>
                              <p:par>
                                <p:cTn id="34" presetID="53" presetClass="entr" presetSubtype="16" fill="hold" nodeType="withEffect">
                                  <p:stCondLst>
                                    <p:cond delay="400"/>
                                  </p:stCondLst>
                                  <p:childTnLst>
                                    <p:set>
                                      <p:cBhvr>
                                        <p:cTn id="35" dur="1" fill="hold">
                                          <p:stCondLst>
                                            <p:cond delay="0"/>
                                          </p:stCondLst>
                                        </p:cTn>
                                        <p:tgtEl>
                                          <p:spTgt spid="69"/>
                                        </p:tgtEl>
                                        <p:attrNameLst>
                                          <p:attrName>style.visibility</p:attrName>
                                        </p:attrNameLst>
                                      </p:cBhvr>
                                      <p:to>
                                        <p:strVal val="visible"/>
                                      </p:to>
                                    </p:set>
                                    <p:anim calcmode="lin" valueType="num">
                                      <p:cBhvr>
                                        <p:cTn id="36" dur="1000" fill="hold"/>
                                        <p:tgtEl>
                                          <p:spTgt spid="69"/>
                                        </p:tgtEl>
                                        <p:attrNameLst>
                                          <p:attrName>ppt_w</p:attrName>
                                        </p:attrNameLst>
                                      </p:cBhvr>
                                      <p:tavLst>
                                        <p:tav tm="0">
                                          <p:val>
                                            <p:fltVal val="0"/>
                                          </p:val>
                                        </p:tav>
                                        <p:tav tm="100000">
                                          <p:val>
                                            <p:strVal val="#ppt_w"/>
                                          </p:val>
                                        </p:tav>
                                      </p:tavLst>
                                    </p:anim>
                                    <p:anim calcmode="lin" valueType="num">
                                      <p:cBhvr>
                                        <p:cTn id="37" dur="1000" fill="hold"/>
                                        <p:tgtEl>
                                          <p:spTgt spid="69"/>
                                        </p:tgtEl>
                                        <p:attrNameLst>
                                          <p:attrName>ppt_h</p:attrName>
                                        </p:attrNameLst>
                                      </p:cBhvr>
                                      <p:tavLst>
                                        <p:tav tm="0">
                                          <p:val>
                                            <p:fltVal val="0"/>
                                          </p:val>
                                        </p:tav>
                                        <p:tav tm="100000">
                                          <p:val>
                                            <p:strVal val="#ppt_h"/>
                                          </p:val>
                                        </p:tav>
                                      </p:tavLst>
                                    </p:anim>
                                    <p:animEffect transition="in" filter="fade">
                                      <p:cBhvr>
                                        <p:cTn id="38" dur="1000"/>
                                        <p:tgtEl>
                                          <p:spTgt spid="69"/>
                                        </p:tgtEl>
                                      </p:cBhvr>
                                    </p:animEffect>
                                  </p:childTnLst>
                                </p:cTn>
                              </p:par>
                              <p:par>
                                <p:cTn id="39" presetID="64" presetClass="path" presetSubtype="0" fill="hold" nodeType="withEffect">
                                  <p:stCondLst>
                                    <p:cond delay="400"/>
                                  </p:stCondLst>
                                  <p:childTnLst>
                                    <p:animMotion origin="layout" path="M 1.38889E-6 3.41057E-6 L -0.71736 -0.40563 " pathEditMode="relative" rAng="0" ptsTypes="AA">
                                      <p:cBhvr>
                                        <p:cTn id="40" dur="1000" spd="-100000" fill="hold"/>
                                        <p:tgtEl>
                                          <p:spTgt spid="69"/>
                                        </p:tgtEl>
                                        <p:attrNameLst>
                                          <p:attrName>ppt_x</p:attrName>
                                          <p:attrName>ppt_y</p:attrName>
                                        </p:attrNameLst>
                                      </p:cBhvr>
                                      <p:rCtr x="-35868" y="-20297"/>
                                    </p:animMotion>
                                  </p:childTnLst>
                                </p:cTn>
                              </p:par>
                              <p:par>
                                <p:cTn id="41" presetID="1" presetClass="entr" presetSubtype="0" fill="hold" nodeType="withEffect">
                                  <p:stCondLst>
                                    <p:cond delay="300"/>
                                  </p:stCondLst>
                                  <p:childTnLst>
                                    <p:set>
                                      <p:cBhvr>
                                        <p:cTn id="42" dur="1" fill="hold">
                                          <p:stCondLst>
                                            <p:cond delay="0"/>
                                          </p:stCondLst>
                                        </p:cTn>
                                        <p:tgtEl>
                                          <p:spTgt spid="72"/>
                                        </p:tgtEl>
                                        <p:attrNameLst>
                                          <p:attrName>style.visibility</p:attrName>
                                        </p:attrNameLst>
                                      </p:cBhvr>
                                      <p:to>
                                        <p:strVal val="visible"/>
                                      </p:to>
                                    </p:set>
                                  </p:childTnLst>
                                </p:cTn>
                              </p:par>
                              <p:par>
                                <p:cTn id="43" presetID="53" presetClass="entr" presetSubtype="16" fill="hold" nodeType="withEffect">
                                  <p:stCondLst>
                                    <p:cond delay="300"/>
                                  </p:stCondLst>
                                  <p:childTnLst>
                                    <p:set>
                                      <p:cBhvr>
                                        <p:cTn id="44" dur="1" fill="hold">
                                          <p:stCondLst>
                                            <p:cond delay="0"/>
                                          </p:stCondLst>
                                        </p:cTn>
                                        <p:tgtEl>
                                          <p:spTgt spid="72"/>
                                        </p:tgtEl>
                                        <p:attrNameLst>
                                          <p:attrName>style.visibility</p:attrName>
                                        </p:attrNameLst>
                                      </p:cBhvr>
                                      <p:to>
                                        <p:strVal val="visible"/>
                                      </p:to>
                                    </p:set>
                                    <p:anim calcmode="lin" valueType="num">
                                      <p:cBhvr>
                                        <p:cTn id="45" dur="1000" fill="hold"/>
                                        <p:tgtEl>
                                          <p:spTgt spid="72"/>
                                        </p:tgtEl>
                                        <p:attrNameLst>
                                          <p:attrName>ppt_w</p:attrName>
                                        </p:attrNameLst>
                                      </p:cBhvr>
                                      <p:tavLst>
                                        <p:tav tm="0">
                                          <p:val>
                                            <p:fltVal val="0"/>
                                          </p:val>
                                        </p:tav>
                                        <p:tav tm="100000">
                                          <p:val>
                                            <p:strVal val="#ppt_w"/>
                                          </p:val>
                                        </p:tav>
                                      </p:tavLst>
                                    </p:anim>
                                    <p:anim calcmode="lin" valueType="num">
                                      <p:cBhvr>
                                        <p:cTn id="46" dur="1000" fill="hold"/>
                                        <p:tgtEl>
                                          <p:spTgt spid="72"/>
                                        </p:tgtEl>
                                        <p:attrNameLst>
                                          <p:attrName>ppt_h</p:attrName>
                                        </p:attrNameLst>
                                      </p:cBhvr>
                                      <p:tavLst>
                                        <p:tav tm="0">
                                          <p:val>
                                            <p:fltVal val="0"/>
                                          </p:val>
                                        </p:tav>
                                        <p:tav tm="100000">
                                          <p:val>
                                            <p:strVal val="#ppt_h"/>
                                          </p:val>
                                        </p:tav>
                                      </p:tavLst>
                                    </p:anim>
                                    <p:animEffect transition="in" filter="fade">
                                      <p:cBhvr>
                                        <p:cTn id="47" dur="1000"/>
                                        <p:tgtEl>
                                          <p:spTgt spid="72"/>
                                        </p:tgtEl>
                                      </p:cBhvr>
                                    </p:animEffect>
                                  </p:childTnLst>
                                </p:cTn>
                              </p:par>
                              <p:par>
                                <p:cTn id="48" presetID="64" presetClass="path" presetSubtype="0" fill="hold" nodeType="withEffect">
                                  <p:stCondLst>
                                    <p:cond delay="300"/>
                                  </p:stCondLst>
                                  <p:childTnLst>
                                    <p:animMotion origin="layout" path="M -8.33333E-7 3.20988E-6 L 1.0349 -0.87346 " pathEditMode="relative" rAng="0" ptsTypes="AA">
                                      <p:cBhvr>
                                        <p:cTn id="49" dur="1000" spd="-100000" fill="hold"/>
                                        <p:tgtEl>
                                          <p:spTgt spid="72"/>
                                        </p:tgtEl>
                                        <p:attrNameLst>
                                          <p:attrName>ppt_x</p:attrName>
                                          <p:attrName>ppt_y</p:attrName>
                                        </p:attrNameLst>
                                      </p:cBhvr>
                                      <p:rCtr x="51736" y="-43673"/>
                                    </p:animMotion>
                                  </p:childTnLst>
                                </p:cTn>
                              </p:par>
                              <p:par>
                                <p:cTn id="50" presetID="1" presetClass="entr" presetSubtype="0" fill="hold" nodeType="withEffect">
                                  <p:stCondLst>
                                    <p:cond delay="200"/>
                                  </p:stCondLst>
                                  <p:childTnLst>
                                    <p:set>
                                      <p:cBhvr>
                                        <p:cTn id="51" dur="1" fill="hold">
                                          <p:stCondLst>
                                            <p:cond delay="0"/>
                                          </p:stCondLst>
                                        </p:cTn>
                                        <p:tgtEl>
                                          <p:spTgt spid="77"/>
                                        </p:tgtEl>
                                        <p:attrNameLst>
                                          <p:attrName>style.visibility</p:attrName>
                                        </p:attrNameLst>
                                      </p:cBhvr>
                                      <p:to>
                                        <p:strVal val="visible"/>
                                      </p:to>
                                    </p:set>
                                  </p:childTnLst>
                                </p:cTn>
                              </p:par>
                              <p:par>
                                <p:cTn id="52" presetID="53" presetClass="entr" presetSubtype="16" fill="hold" nodeType="withEffect">
                                  <p:stCondLst>
                                    <p:cond delay="200"/>
                                  </p:stCondLst>
                                  <p:childTnLst>
                                    <p:set>
                                      <p:cBhvr>
                                        <p:cTn id="53" dur="1" fill="hold">
                                          <p:stCondLst>
                                            <p:cond delay="0"/>
                                          </p:stCondLst>
                                        </p:cTn>
                                        <p:tgtEl>
                                          <p:spTgt spid="77"/>
                                        </p:tgtEl>
                                        <p:attrNameLst>
                                          <p:attrName>style.visibility</p:attrName>
                                        </p:attrNameLst>
                                      </p:cBhvr>
                                      <p:to>
                                        <p:strVal val="visible"/>
                                      </p:to>
                                    </p:set>
                                    <p:anim calcmode="lin" valueType="num">
                                      <p:cBhvr>
                                        <p:cTn id="54" dur="1000" fill="hold"/>
                                        <p:tgtEl>
                                          <p:spTgt spid="77"/>
                                        </p:tgtEl>
                                        <p:attrNameLst>
                                          <p:attrName>ppt_w</p:attrName>
                                        </p:attrNameLst>
                                      </p:cBhvr>
                                      <p:tavLst>
                                        <p:tav tm="0">
                                          <p:val>
                                            <p:fltVal val="0"/>
                                          </p:val>
                                        </p:tav>
                                        <p:tav tm="100000">
                                          <p:val>
                                            <p:strVal val="#ppt_w"/>
                                          </p:val>
                                        </p:tav>
                                      </p:tavLst>
                                    </p:anim>
                                    <p:anim calcmode="lin" valueType="num">
                                      <p:cBhvr>
                                        <p:cTn id="55" dur="1000" fill="hold"/>
                                        <p:tgtEl>
                                          <p:spTgt spid="77"/>
                                        </p:tgtEl>
                                        <p:attrNameLst>
                                          <p:attrName>ppt_h</p:attrName>
                                        </p:attrNameLst>
                                      </p:cBhvr>
                                      <p:tavLst>
                                        <p:tav tm="0">
                                          <p:val>
                                            <p:fltVal val="0"/>
                                          </p:val>
                                        </p:tav>
                                        <p:tav tm="100000">
                                          <p:val>
                                            <p:strVal val="#ppt_h"/>
                                          </p:val>
                                        </p:tav>
                                      </p:tavLst>
                                    </p:anim>
                                    <p:animEffect transition="in" filter="fade">
                                      <p:cBhvr>
                                        <p:cTn id="56" dur="1000"/>
                                        <p:tgtEl>
                                          <p:spTgt spid="77"/>
                                        </p:tgtEl>
                                      </p:cBhvr>
                                    </p:animEffect>
                                  </p:childTnLst>
                                </p:cTn>
                              </p:par>
                              <p:par>
                                <p:cTn id="57" presetID="64" presetClass="path" presetSubtype="0" fill="hold" nodeType="withEffect">
                                  <p:stCondLst>
                                    <p:cond delay="200"/>
                                  </p:stCondLst>
                                  <p:childTnLst>
                                    <p:animMotion origin="layout" path="M 3.05556E-6 3.44146E-6 L -0.64115 -0.94965 " pathEditMode="relative" rAng="0" ptsTypes="AA">
                                      <p:cBhvr>
                                        <p:cTn id="58" dur="1000" spd="-100000" fill="hold"/>
                                        <p:tgtEl>
                                          <p:spTgt spid="77"/>
                                        </p:tgtEl>
                                        <p:attrNameLst>
                                          <p:attrName>ppt_x</p:attrName>
                                          <p:attrName>ppt_y</p:attrName>
                                        </p:attrNameLst>
                                      </p:cBhvr>
                                      <p:rCtr x="-32066" y="-47482"/>
                                    </p:animMotion>
                                  </p:childTnLst>
                                </p:cTn>
                              </p:par>
                            </p:childTnLst>
                          </p:cTn>
                        </p:par>
                        <p:par>
                          <p:cTn id="59" fill="hold">
                            <p:stCondLst>
                              <p:cond delay="300"/>
                            </p:stCondLst>
                            <p:childTnLst>
                              <p:par>
                                <p:cTn id="60" presetID="10" presetClass="entr" presetSubtype="0" fill="hold" grpId="0" nodeType="afterEffect">
                                  <p:stCondLst>
                                    <p:cond delay="0"/>
                                  </p:stCondLst>
                                  <p:iterate type="lt">
                                    <p:tmPct val="0"/>
                                  </p:iterate>
                                  <p:childTnLst>
                                    <p:set>
                                      <p:cBhvr>
                                        <p:cTn id="61" dur="1" fill="hold">
                                          <p:stCondLst>
                                            <p:cond delay="0"/>
                                          </p:stCondLst>
                                        </p:cTn>
                                        <p:tgtEl>
                                          <p:spTgt spid="81"/>
                                        </p:tgtEl>
                                        <p:attrNameLst>
                                          <p:attrName>style.visibility</p:attrName>
                                        </p:attrNameLst>
                                      </p:cBhvr>
                                      <p:to>
                                        <p:strVal val="visible"/>
                                      </p:to>
                                    </p:set>
                                    <p:animEffect transition="in" filter="fade">
                                      <p:cBhvr>
                                        <p:cTn id="62" dur="500"/>
                                        <p:tgtEl>
                                          <p:spTgt spid="81"/>
                                        </p:tgtEl>
                                      </p:cBhvr>
                                    </p:animEffect>
                                  </p:childTnLst>
                                </p:cTn>
                              </p:par>
                            </p:childTnLst>
                          </p:cTn>
                        </p:par>
                        <p:par>
                          <p:cTn id="63" fill="hold">
                            <p:stCondLst>
                              <p:cond delay="500"/>
                            </p:stCondLst>
                            <p:childTnLst>
                              <p:par>
                                <p:cTn id="64" presetID="34" presetClass="emph" presetSubtype="0" fill="hold" grpId="1" nodeType="afterEffect">
                                  <p:stCondLst>
                                    <p:cond delay="0"/>
                                  </p:stCondLst>
                                  <p:iterate type="lt">
                                    <p:tmPct val="10000"/>
                                  </p:iterate>
                                  <p:childTnLst>
                                    <p:animMotion origin="layout" path="M 0.0 0.0 L 0.0 -0.07213" pathEditMode="relative" ptsTypes="">
                                      <p:cBhvr>
                                        <p:cTn id="65" dur="250" accel="50000" decel="50000" autoRev="1" fill="hold">
                                          <p:stCondLst>
                                            <p:cond delay="0"/>
                                          </p:stCondLst>
                                        </p:cTn>
                                        <p:tgtEl>
                                          <p:spTgt spid="81"/>
                                        </p:tgtEl>
                                        <p:attrNameLst>
                                          <p:attrName>ppt_x</p:attrName>
                                          <p:attrName>ppt_y</p:attrName>
                                        </p:attrNameLst>
                                      </p:cBhvr>
                                    </p:animMotion>
                                    <p:animRot by="1500000">
                                      <p:cBhvr>
                                        <p:cTn id="66" dur="125" fill="hold">
                                          <p:stCondLst>
                                            <p:cond delay="0"/>
                                          </p:stCondLst>
                                        </p:cTn>
                                        <p:tgtEl>
                                          <p:spTgt spid="81"/>
                                        </p:tgtEl>
                                        <p:attrNameLst>
                                          <p:attrName>r</p:attrName>
                                        </p:attrNameLst>
                                      </p:cBhvr>
                                    </p:animRot>
                                    <p:animRot by="-1500000">
                                      <p:cBhvr>
                                        <p:cTn id="67" dur="125" fill="hold">
                                          <p:stCondLst>
                                            <p:cond delay="125"/>
                                          </p:stCondLst>
                                        </p:cTn>
                                        <p:tgtEl>
                                          <p:spTgt spid="81"/>
                                        </p:tgtEl>
                                        <p:attrNameLst>
                                          <p:attrName>r</p:attrName>
                                        </p:attrNameLst>
                                      </p:cBhvr>
                                    </p:animRot>
                                    <p:animRot by="-1500000">
                                      <p:cBhvr>
                                        <p:cTn id="68" dur="125" fill="hold">
                                          <p:stCondLst>
                                            <p:cond delay="250"/>
                                          </p:stCondLst>
                                        </p:cTn>
                                        <p:tgtEl>
                                          <p:spTgt spid="81"/>
                                        </p:tgtEl>
                                        <p:attrNameLst>
                                          <p:attrName>r</p:attrName>
                                        </p:attrNameLst>
                                      </p:cBhvr>
                                    </p:animRot>
                                    <p:animRot by="1500000">
                                      <p:cBhvr>
                                        <p:cTn id="69" dur="125" fill="hold">
                                          <p:stCondLst>
                                            <p:cond delay="375"/>
                                          </p:stCondLst>
                                        </p:cTn>
                                        <p:tgtEl>
                                          <p:spTgt spid="81"/>
                                        </p:tgtEl>
                                        <p:attrNameLst>
                                          <p:attrName>r</p:attrName>
                                        </p:attrNameLst>
                                      </p:cBhvr>
                                    </p:animRot>
                                  </p:childTnLst>
                                </p:cTn>
                              </p:par>
                            </p:childTnLst>
                          </p:cTn>
                        </p:par>
                        <p:par>
                          <p:cTn id="70" fill="hold">
                            <p:stCondLst>
                              <p:cond delay="1750"/>
                            </p:stCondLst>
                            <p:childTnLst>
                              <p:par>
                                <p:cTn id="71" presetID="53" presetClass="entr" presetSubtype="16" fill="hold" grpId="0" nodeType="afterEffect">
                                  <p:stCondLst>
                                    <p:cond delay="0"/>
                                  </p:stCondLst>
                                  <p:childTnLst>
                                    <p:set>
                                      <p:cBhvr>
                                        <p:cTn id="72" dur="1" fill="hold">
                                          <p:stCondLst>
                                            <p:cond delay="0"/>
                                          </p:stCondLst>
                                        </p:cTn>
                                        <p:tgtEl>
                                          <p:spTgt spid="2"/>
                                        </p:tgtEl>
                                        <p:attrNameLst>
                                          <p:attrName>style.visibility</p:attrName>
                                        </p:attrNameLst>
                                      </p:cBhvr>
                                      <p:to>
                                        <p:strVal val="visible"/>
                                      </p:to>
                                    </p:set>
                                    <p:anim calcmode="lin" valueType="num">
                                      <p:cBhvr>
                                        <p:cTn id="73" dur="500" fill="hold"/>
                                        <p:tgtEl>
                                          <p:spTgt spid="2"/>
                                        </p:tgtEl>
                                        <p:attrNameLst>
                                          <p:attrName>ppt_w</p:attrName>
                                        </p:attrNameLst>
                                      </p:cBhvr>
                                      <p:tavLst>
                                        <p:tav tm="0">
                                          <p:val>
                                            <p:fltVal val="0"/>
                                          </p:val>
                                        </p:tav>
                                        <p:tav tm="100000">
                                          <p:val>
                                            <p:strVal val="#ppt_w"/>
                                          </p:val>
                                        </p:tav>
                                      </p:tavLst>
                                    </p:anim>
                                    <p:anim calcmode="lin" valueType="num">
                                      <p:cBhvr>
                                        <p:cTn id="74" dur="500" fill="hold"/>
                                        <p:tgtEl>
                                          <p:spTgt spid="2"/>
                                        </p:tgtEl>
                                        <p:attrNameLst>
                                          <p:attrName>ppt_h</p:attrName>
                                        </p:attrNameLst>
                                      </p:cBhvr>
                                      <p:tavLst>
                                        <p:tav tm="0">
                                          <p:val>
                                            <p:fltVal val="0"/>
                                          </p:val>
                                        </p:tav>
                                        <p:tav tm="100000">
                                          <p:val>
                                            <p:strVal val="#ppt_h"/>
                                          </p:val>
                                        </p:tav>
                                      </p:tavLst>
                                    </p:anim>
                                    <p:animEffect transition="in" filter="fade">
                                      <p:cBhvr>
                                        <p:cTn id="7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0" grpId="2" animBg="1"/>
      <p:bldP spid="76" grpId="0" animBg="1"/>
      <p:bldP spid="76" grpId="1" animBg="1"/>
      <p:bldP spid="76" grpId="2" animBg="1"/>
      <p:bldP spid="81" grpId="0"/>
      <p:bldP spid="81" grpId="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3779912" cy="5143500"/>
          </a:xfrm>
          <a:prstGeom prst="rect">
            <a:avLst/>
          </a:prstGeom>
          <a:solidFill>
            <a:srgbClr val="1A3F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p:cNvSpPr txBox="1"/>
          <p:nvPr/>
        </p:nvSpPr>
        <p:spPr>
          <a:xfrm>
            <a:off x="4066727" y="2133984"/>
            <a:ext cx="5077273" cy="707886"/>
          </a:xfrm>
          <a:prstGeom prst="rect">
            <a:avLst/>
          </a:prstGeom>
          <a:noFill/>
        </p:spPr>
        <p:txBody>
          <a:bodyPr wrap="square" rtlCol="0">
            <a:spAutoFit/>
          </a:bodyPr>
          <a:lstStyle/>
          <a:p>
            <a:r>
              <a:rPr lang="zh-CN" altLang="en-US" sz="4000" b="1" spc="300" dirty="0">
                <a:solidFill>
                  <a:srgbClr val="1A3F6C"/>
                </a:solidFill>
                <a:latin typeface="微软雅黑" panose="020B0503020204020204" pitchFamily="34" charset="-122"/>
                <a:ea typeface="微软雅黑" panose="020B0503020204020204" pitchFamily="34" charset="-122"/>
              </a:rPr>
              <a:t>第一部分 办学简介</a:t>
            </a:r>
          </a:p>
        </p:txBody>
      </p:sp>
      <p:sp>
        <p:nvSpPr>
          <p:cNvPr id="5" name="椭圆 4"/>
          <p:cNvSpPr/>
          <p:nvPr/>
        </p:nvSpPr>
        <p:spPr>
          <a:xfrm>
            <a:off x="2262782" y="1765377"/>
            <a:ext cx="1301106" cy="13011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图片 30"/>
          <p:cNvPicPr>
            <a:picLocks noChangeAspect="1"/>
          </p:cNvPicPr>
          <p:nvPr/>
        </p:nvPicPr>
        <p:blipFill rotWithShape="1">
          <a:blip r:embed="rId3" cstate="print">
            <a:clrChange>
              <a:clrFrom>
                <a:srgbClr val="000000">
                  <a:alpha val="0"/>
                </a:srgbClr>
              </a:clrFrom>
              <a:clrTo>
                <a:srgbClr val="000000">
                  <a:alpha val="0"/>
                </a:srgbClr>
              </a:clrTo>
            </a:clrChange>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Effect>
                      <a14:colorTemperature colorTemp="8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l="5031" t="9687" r="78142" b="12851"/>
          <a:stretch>
            <a:fillRect/>
          </a:stretch>
        </p:blipFill>
        <p:spPr>
          <a:xfrm>
            <a:off x="2351189" y="1765377"/>
            <a:ext cx="1124291" cy="130110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left)">
                                      <p:cBhvr>
                                        <p:cTn id="8" dur="500"/>
                                        <p:tgtEl>
                                          <p:spTgt spid="4"/>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5" name="直接连接符 94"/>
          <p:cNvCxnSpPr/>
          <p:nvPr/>
        </p:nvCxnSpPr>
        <p:spPr>
          <a:xfrm>
            <a:off x="515257" y="624114"/>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914632" y="243168"/>
            <a:ext cx="1364476" cy="400110"/>
          </a:xfrm>
          <a:prstGeom prst="rect">
            <a:avLst/>
          </a:prstGeom>
          <a:noFill/>
        </p:spPr>
        <p:txBody>
          <a:bodyPr wrap="none" rtlCol="0">
            <a:spAutoFit/>
          </a:bodyPr>
          <a:lstStyle/>
          <a:p>
            <a:pPr lvl="0"/>
            <a:r>
              <a:rPr lang="zh-CN" altLang="en-US" sz="2000" b="1" spc="300" dirty="0">
                <a:solidFill>
                  <a:srgbClr val="1A3F6C"/>
                </a:solidFill>
                <a:latin typeface="微软雅黑" panose="020B0503020204020204" pitchFamily="34" charset="-122"/>
                <a:ea typeface="微软雅黑" panose="020B0503020204020204" pitchFamily="34" charset="-122"/>
              </a:rPr>
              <a:t>办学简介</a:t>
            </a:r>
            <a:endParaRPr kumimoji="0" lang="zh-CN" altLang="en-US" sz="2000" b="1" i="0" u="none" strike="noStrike" kern="1200" cap="none" spc="300" normalizeH="0" baseline="0" noProof="0" dirty="0">
              <a:ln>
                <a:noFill/>
              </a:ln>
              <a:solidFill>
                <a:srgbClr val="1A3F6C"/>
              </a:solidFill>
              <a:effectLst/>
              <a:uLnTx/>
              <a:uFillTx/>
              <a:latin typeface="微软雅黑" panose="020B0503020204020204" pitchFamily="34" charset="-122"/>
              <a:ea typeface="微软雅黑" panose="020B0503020204020204" pitchFamily="34" charset="-122"/>
              <a:cs typeface="+mn-cs"/>
            </a:endParaRPr>
          </a:p>
        </p:txBody>
      </p:sp>
      <p:sp>
        <p:nvSpPr>
          <p:cNvPr id="144" name="TextBox 143"/>
          <p:cNvSpPr txBox="1"/>
          <p:nvPr/>
        </p:nvSpPr>
        <p:spPr>
          <a:xfrm>
            <a:off x="258804" y="906443"/>
            <a:ext cx="8626391" cy="3569335"/>
          </a:xfrm>
          <a:prstGeom prst="rect">
            <a:avLst/>
          </a:prstGeom>
          <a:noFill/>
        </p:spPr>
        <p:txBody>
          <a:bodyPr wrap="square" rtlCol="0">
            <a:spAutoFit/>
          </a:bodyPr>
          <a:lstStyle/>
          <a:p>
            <a:pPr lvl="0" indent="457200"/>
            <a:r>
              <a:rPr lang="zh-CN" altLang="en-US" sz="1600" spc="300" dirty="0">
                <a:latin typeface="微软雅黑" panose="020B0503020204020204" pitchFamily="34" charset="-122"/>
                <a:ea typeface="微软雅黑" panose="020B0503020204020204" pitchFamily="34" charset="-122"/>
              </a:rPr>
              <a:t>高等教育自学考试（简称自考）</a:t>
            </a:r>
            <a:r>
              <a:rPr lang="zh-CN" altLang="en-US" sz="1600" spc="300" dirty="0">
                <a:solidFill>
                  <a:srgbClr val="FF0000"/>
                </a:solidFill>
                <a:latin typeface="微软雅黑" panose="020B0503020204020204" pitchFamily="34" charset="-122"/>
                <a:ea typeface="微软雅黑" panose="020B0503020204020204" pitchFamily="34" charset="-122"/>
              </a:rPr>
              <a:t>搭建</a:t>
            </a:r>
            <a:r>
              <a:rPr lang="zh-CN" altLang="en-US" sz="1600" spc="300" dirty="0">
                <a:latin typeface="微软雅黑" panose="020B0503020204020204" pitchFamily="34" charset="-122"/>
                <a:ea typeface="微软雅黑" panose="020B0503020204020204" pitchFamily="34" charset="-122"/>
              </a:rPr>
              <a:t>广西自考与其他高等教育形式</a:t>
            </a:r>
            <a:r>
              <a:rPr lang="zh-CN" altLang="en-US" sz="1600" spc="300" dirty="0">
                <a:solidFill>
                  <a:srgbClr val="FF0000"/>
                </a:solidFill>
                <a:latin typeface="微软雅黑" panose="020B0503020204020204" pitchFamily="34" charset="-122"/>
                <a:ea typeface="微软雅黑" panose="020B0503020204020204" pitchFamily="34" charset="-122"/>
              </a:rPr>
              <a:t>衔接沟通“立交桥”</a:t>
            </a:r>
            <a:r>
              <a:rPr lang="zh-CN" altLang="en-US" sz="1600" spc="300" dirty="0">
                <a:latin typeface="微软雅黑" panose="020B0503020204020204" pitchFamily="34" charset="-122"/>
                <a:ea typeface="微软雅黑" panose="020B0503020204020204" pitchFamily="34" charset="-122"/>
              </a:rPr>
              <a:t>。</a:t>
            </a:r>
            <a:endParaRPr lang="en-US" altLang="zh-CN" sz="1600" spc="300" dirty="0">
              <a:latin typeface="微软雅黑" panose="020B0503020204020204" pitchFamily="34" charset="-122"/>
              <a:ea typeface="微软雅黑" panose="020B0503020204020204" pitchFamily="34" charset="-122"/>
            </a:endParaRPr>
          </a:p>
          <a:p>
            <a:pPr lvl="0" indent="457200"/>
            <a:endParaRPr lang="zh-CN" altLang="en-US" sz="1000" spc="300" dirty="0">
              <a:latin typeface="微软雅黑" panose="020B0503020204020204" pitchFamily="34" charset="-122"/>
              <a:ea typeface="微软雅黑" panose="020B0503020204020204" pitchFamily="34" charset="-122"/>
            </a:endParaRPr>
          </a:p>
          <a:p>
            <a:pPr lvl="0"/>
            <a:r>
              <a:rPr lang="zh-CN" altLang="en-US" sz="1600" spc="300" dirty="0">
                <a:solidFill>
                  <a:srgbClr val="1A3F6C"/>
                </a:solidFill>
                <a:latin typeface="微软雅黑" panose="020B0503020204020204" pitchFamily="34" charset="-122"/>
                <a:ea typeface="微软雅黑" panose="020B0503020204020204" pitchFamily="34" charset="-122"/>
              </a:rPr>
              <a:t>     </a:t>
            </a:r>
            <a:r>
              <a:rPr lang="en-US" altLang="zh-CN" sz="1600" spc="300" dirty="0">
                <a:latin typeface="微软雅黑" panose="020B0503020204020204" pitchFamily="34" charset="-122"/>
                <a:ea typeface="微软雅黑" panose="020B0503020204020204" pitchFamily="34" charset="-122"/>
              </a:rPr>
              <a:t>2010</a:t>
            </a:r>
            <a:r>
              <a:rPr lang="zh-CN" altLang="en-US" sz="1600" spc="300" dirty="0">
                <a:latin typeface="微软雅黑" panose="020B0503020204020204" pitchFamily="34" charset="-122"/>
                <a:ea typeface="微软雅黑" panose="020B0503020204020204" pitchFamily="34" charset="-122"/>
              </a:rPr>
              <a:t>年广西高等教育自学考试委员会、教育厅在全区普通高校开展高等教育自学考试本科与高职高专教育衔接试点（简称专本衔接自考试点）。</a:t>
            </a:r>
            <a:endParaRPr lang="en-US" altLang="zh-CN" sz="1600" spc="300" dirty="0">
              <a:latin typeface="微软雅黑" panose="020B0503020204020204" pitchFamily="34" charset="-122"/>
              <a:ea typeface="微软雅黑" panose="020B0503020204020204" pitchFamily="34" charset="-122"/>
            </a:endParaRPr>
          </a:p>
          <a:p>
            <a:pPr lvl="0"/>
            <a:endParaRPr lang="zh-CN" altLang="en-US" sz="1000" spc="300" dirty="0">
              <a:solidFill>
                <a:srgbClr val="1A3F6C"/>
              </a:solidFill>
              <a:latin typeface="微软雅黑" panose="020B0503020204020204" pitchFamily="34" charset="-122"/>
              <a:ea typeface="微软雅黑" panose="020B0503020204020204" pitchFamily="34" charset="-122"/>
            </a:endParaRPr>
          </a:p>
          <a:p>
            <a:pPr lvl="0"/>
            <a:r>
              <a:rPr lang="zh-CN" altLang="en-US" sz="1600" spc="300" dirty="0">
                <a:latin typeface="微软雅黑" panose="020B0503020204020204" pitchFamily="34" charset="-122"/>
                <a:ea typeface="微软雅黑" panose="020B0503020204020204" pitchFamily="34" charset="-122"/>
              </a:rPr>
              <a:t>     学校自学考试工作始于</a:t>
            </a:r>
            <a:r>
              <a:rPr lang="en-US" altLang="zh-CN" sz="1600" spc="300" dirty="0">
                <a:latin typeface="微软雅黑" panose="020B0503020204020204" pitchFamily="34" charset="-122"/>
                <a:ea typeface="微软雅黑" panose="020B0503020204020204" pitchFamily="34" charset="-122"/>
              </a:rPr>
              <a:t>1994</a:t>
            </a:r>
            <a:r>
              <a:rPr lang="zh-CN" altLang="en-US" sz="1600" spc="300" dirty="0">
                <a:latin typeface="微软雅黑" panose="020B0503020204020204" pitchFamily="34" charset="-122"/>
                <a:ea typeface="微软雅黑" panose="020B0503020204020204" pitchFamily="34" charset="-122"/>
              </a:rPr>
              <a:t>年，</a:t>
            </a:r>
            <a:r>
              <a:rPr lang="en-US" altLang="zh-CN" sz="1600" spc="300" dirty="0">
                <a:latin typeface="微软雅黑" panose="020B0503020204020204" pitchFamily="34" charset="-122"/>
                <a:ea typeface="微软雅黑" panose="020B0503020204020204" pitchFamily="34" charset="-122"/>
              </a:rPr>
              <a:t>2010</a:t>
            </a:r>
            <a:r>
              <a:rPr lang="zh-CN" altLang="en-US" sz="1600" spc="300" dirty="0">
                <a:latin typeface="微软雅黑" panose="020B0503020204020204" pitchFamily="34" charset="-122"/>
                <a:ea typeface="微软雅黑" panose="020B0503020204020204" pitchFamily="34" charset="-122"/>
              </a:rPr>
              <a:t>年开始开展自学考试本科与高职高专教育衔接试点工作，目前</a:t>
            </a:r>
            <a:r>
              <a:rPr lang="zh-CN" altLang="en-US" sz="1600" spc="300" dirty="0">
                <a:solidFill>
                  <a:srgbClr val="FF0000"/>
                </a:solidFill>
                <a:latin typeface="微软雅黑" panose="020B0503020204020204" pitchFamily="34" charset="-122"/>
                <a:ea typeface="微软雅黑" panose="020B0503020204020204" pitchFamily="34" charset="-122"/>
              </a:rPr>
              <a:t>已备案专本衔接学</a:t>
            </a:r>
            <a:r>
              <a:rPr lang="zh-CN" altLang="en-US" sz="1600" spc="300" dirty="0" smtClean="0">
                <a:solidFill>
                  <a:srgbClr val="FF0000"/>
                </a:solidFill>
                <a:latin typeface="微软雅黑" panose="020B0503020204020204" pitchFamily="34" charset="-122"/>
                <a:ea typeface="微软雅黑" panose="020B0503020204020204" pitchFamily="34" charset="-122"/>
              </a:rPr>
              <a:t>生</a:t>
            </a:r>
            <a:r>
              <a:rPr lang="en-US" altLang="zh-CN" sz="1600" spc="300" dirty="0" smtClean="0">
                <a:solidFill>
                  <a:srgbClr val="FF0000"/>
                </a:solidFill>
                <a:latin typeface="微软雅黑" panose="020B0503020204020204" pitchFamily="34" charset="-122"/>
                <a:ea typeface="微软雅黑" panose="020B0503020204020204" pitchFamily="34" charset="-122"/>
              </a:rPr>
              <a:t>10000</a:t>
            </a:r>
            <a:r>
              <a:rPr lang="zh-CN" altLang="en-US" sz="1600" spc="300" dirty="0" smtClean="0">
                <a:solidFill>
                  <a:srgbClr val="FF0000"/>
                </a:solidFill>
                <a:latin typeface="微软雅黑" panose="020B0503020204020204" pitchFamily="34" charset="-122"/>
                <a:ea typeface="微软雅黑" panose="020B0503020204020204" pitchFamily="34" charset="-122"/>
              </a:rPr>
              <a:t>余</a:t>
            </a:r>
            <a:r>
              <a:rPr lang="zh-CN" altLang="en-US" sz="1600" spc="300" dirty="0">
                <a:solidFill>
                  <a:srgbClr val="FF0000"/>
                </a:solidFill>
                <a:latin typeface="微软雅黑" panose="020B0503020204020204" pitchFamily="34" charset="-122"/>
                <a:ea typeface="微软雅黑" panose="020B0503020204020204" pitchFamily="34" charset="-122"/>
              </a:rPr>
              <a:t>人</a:t>
            </a:r>
            <a:r>
              <a:rPr lang="zh-CN" altLang="en-US" sz="1600" spc="300" dirty="0">
                <a:latin typeface="微软雅黑" panose="020B0503020204020204" pitchFamily="34" charset="-122"/>
                <a:ea typeface="微软雅黑" panose="020B0503020204020204" pitchFamily="34" charset="-122"/>
              </a:rPr>
              <a:t>。</a:t>
            </a:r>
            <a:endParaRPr lang="en-US" altLang="zh-CN" sz="1600" spc="300" dirty="0">
              <a:latin typeface="微软雅黑" panose="020B0503020204020204" pitchFamily="34" charset="-122"/>
              <a:ea typeface="微软雅黑" panose="020B0503020204020204" pitchFamily="34" charset="-122"/>
            </a:endParaRPr>
          </a:p>
          <a:p>
            <a:pPr lvl="0"/>
            <a:endParaRPr lang="en-US" altLang="zh-CN" sz="1000" spc="300" dirty="0">
              <a:latin typeface="微软雅黑" panose="020B0503020204020204" pitchFamily="34" charset="-122"/>
              <a:ea typeface="微软雅黑" panose="020B0503020204020204" pitchFamily="34" charset="-122"/>
            </a:endParaRPr>
          </a:p>
          <a:p>
            <a:pPr lvl="0" indent="457200"/>
            <a:r>
              <a:rPr lang="zh-CN" altLang="en-US" sz="1600" spc="300" dirty="0">
                <a:latin typeface="微软雅黑" panose="020B0503020204020204" pitchFamily="34" charset="-122"/>
                <a:ea typeface="微软雅黑" panose="020B0503020204020204" pitchFamily="34" charset="-122"/>
              </a:rPr>
              <a:t>截至</a:t>
            </a:r>
            <a:r>
              <a:rPr lang="en-US" altLang="zh-CN" sz="1600" spc="300" dirty="0">
                <a:latin typeface="微软雅黑" panose="020B0503020204020204" pitchFamily="34" charset="-122"/>
                <a:ea typeface="微软雅黑" panose="020B0503020204020204" pitchFamily="34" charset="-122"/>
              </a:rPr>
              <a:t>2020</a:t>
            </a:r>
            <a:r>
              <a:rPr lang="zh-CN" altLang="en-US" sz="1600" spc="300" dirty="0">
                <a:latin typeface="微软雅黑" panose="020B0503020204020204" pitchFamily="34" charset="-122"/>
                <a:ea typeface="微软雅黑" panose="020B0503020204020204" pitchFamily="34" charset="-122"/>
              </a:rPr>
              <a:t>年</a:t>
            </a:r>
            <a:r>
              <a:rPr lang="en-US" altLang="zh-CN" sz="1600" spc="300" dirty="0">
                <a:latin typeface="微软雅黑" panose="020B0503020204020204" pitchFamily="34" charset="-122"/>
                <a:ea typeface="微软雅黑" panose="020B0503020204020204" pitchFamily="34" charset="-122"/>
              </a:rPr>
              <a:t>6</a:t>
            </a:r>
            <a:r>
              <a:rPr lang="zh-CN" altLang="en-US" sz="1600" spc="300" dirty="0">
                <a:latin typeface="微软雅黑" panose="020B0503020204020204" pitchFamily="34" charset="-122"/>
                <a:ea typeface="微软雅黑" panose="020B0503020204020204" pitchFamily="34" charset="-122"/>
              </a:rPr>
              <a:t>月，分校各系部专本衔接报名人数</a:t>
            </a:r>
            <a:r>
              <a:rPr lang="zh-CN" altLang="en-US" sz="1600" spc="300" dirty="0" smtClean="0">
                <a:latin typeface="微软雅黑" panose="020B0503020204020204" pitchFamily="34" charset="-122"/>
                <a:ea typeface="微软雅黑" panose="020B0503020204020204" pitchFamily="34" charset="-122"/>
              </a:rPr>
              <a:t>有</a:t>
            </a:r>
            <a:r>
              <a:rPr lang="en-US" altLang="zh-CN" sz="1600" spc="300" dirty="0" smtClean="0">
                <a:latin typeface="微软雅黑" panose="020B0503020204020204" pitchFamily="34" charset="-122"/>
                <a:ea typeface="微软雅黑" panose="020B0503020204020204" pitchFamily="34" charset="-122"/>
              </a:rPr>
              <a:t>5600</a:t>
            </a:r>
            <a:r>
              <a:rPr lang="zh-CN" altLang="en-US" sz="1600" spc="300" dirty="0" smtClean="0">
                <a:latin typeface="微软雅黑" panose="020B0503020204020204" pitchFamily="34" charset="-122"/>
                <a:ea typeface="微软雅黑" panose="020B0503020204020204" pitchFamily="34" charset="-122"/>
              </a:rPr>
              <a:t>余人。</a:t>
            </a:r>
            <a:r>
              <a:rPr lang="zh-CN" altLang="en-US" sz="1600" spc="300" dirty="0">
                <a:latin typeface="微软雅黑" panose="020B0503020204020204" pitchFamily="34" charset="-122"/>
                <a:ea typeface="微软雅黑" panose="020B0503020204020204" pitchFamily="34" charset="-122"/>
              </a:rPr>
              <a:t>专本衔接为学生提供了提升学历的有利平台，成为分校专科学生提升学历的重要途径之一。</a:t>
            </a:r>
            <a:endParaRPr lang="en-US" altLang="zh-CN" sz="1600" spc="300" dirty="0">
              <a:latin typeface="微软雅黑" panose="020B0503020204020204" pitchFamily="34" charset="-122"/>
              <a:ea typeface="微软雅黑" panose="020B0503020204020204" pitchFamily="34" charset="-122"/>
            </a:endParaRPr>
          </a:p>
          <a:p>
            <a:pPr lvl="0" indent="457200"/>
            <a:endParaRPr lang="en-US" altLang="zh-CN" sz="1000" spc="300" dirty="0">
              <a:latin typeface="微软雅黑" panose="020B0503020204020204" pitchFamily="34" charset="-122"/>
              <a:ea typeface="微软雅黑" panose="020B0503020204020204" pitchFamily="34" charset="-122"/>
            </a:endParaRPr>
          </a:p>
          <a:p>
            <a:pPr lvl="0" indent="457200"/>
            <a:r>
              <a:rPr lang="en-US" altLang="zh-CN" sz="1600" spc="300" dirty="0">
                <a:latin typeface="微软雅黑" panose="020B0503020204020204" pitchFamily="34" charset="-122"/>
                <a:ea typeface="微软雅黑" panose="020B0503020204020204" pitchFamily="34" charset="-122"/>
              </a:rPr>
              <a:t>2001</a:t>
            </a:r>
            <a:r>
              <a:rPr lang="zh-CN" altLang="en-US" sz="1600" spc="300" dirty="0">
                <a:latin typeface="微软雅黑" panose="020B0503020204020204" pitchFamily="34" charset="-122"/>
                <a:ea typeface="微软雅黑" panose="020B0503020204020204" pitchFamily="34" charset="-122"/>
              </a:rPr>
              <a:t>年起学校连续</a:t>
            </a:r>
            <a:r>
              <a:rPr lang="zh-CN" altLang="en-US" sz="1600" spc="300" dirty="0">
                <a:solidFill>
                  <a:srgbClr val="FF0000"/>
                </a:solidFill>
                <a:latin typeface="微软雅黑" panose="020B0503020204020204" pitchFamily="34" charset="-122"/>
                <a:ea typeface="微软雅黑" panose="020B0503020204020204" pitchFamily="34" charset="-122"/>
              </a:rPr>
              <a:t>三次</a:t>
            </a:r>
            <a:r>
              <a:rPr lang="zh-CN" altLang="en-US" sz="1600" spc="300" dirty="0">
                <a:latin typeface="微软雅黑" panose="020B0503020204020204" pitchFamily="34" charset="-122"/>
                <a:ea typeface="微软雅黑" panose="020B0503020204020204" pitchFamily="34" charset="-122"/>
              </a:rPr>
              <a:t>荣获</a:t>
            </a:r>
            <a:r>
              <a:rPr lang="zh-CN" altLang="en-US" sz="1600" spc="300" dirty="0">
                <a:solidFill>
                  <a:srgbClr val="FF0000"/>
                </a:solidFill>
                <a:latin typeface="微软雅黑" panose="020B0503020204020204" pitchFamily="34" charset="-122"/>
                <a:ea typeface="微软雅黑" panose="020B0503020204020204" pitchFamily="34" charset="-122"/>
              </a:rPr>
              <a:t>“广西壮族自治区自学考试先进集体”</a:t>
            </a:r>
            <a:r>
              <a:rPr lang="zh-CN" altLang="en-US" sz="1600" spc="300" dirty="0">
                <a:latin typeface="微软雅黑" panose="020B0503020204020204" pitchFamily="34" charset="-122"/>
                <a:ea typeface="微软雅黑" panose="020B0503020204020204" pitchFamily="34" charset="-122"/>
              </a:rPr>
              <a:t>。</a:t>
            </a:r>
            <a:endParaRPr lang="en-US" altLang="zh-CN" sz="1600" spc="300" dirty="0">
              <a:latin typeface="微软雅黑" panose="020B0503020204020204" pitchFamily="34" charset="-122"/>
              <a:ea typeface="微软雅黑" panose="020B0503020204020204" pitchFamily="34" charset="-122"/>
            </a:endParaRPr>
          </a:p>
          <a:p>
            <a:pPr lvl="0" indent="457200"/>
            <a:endParaRPr lang="en-US" altLang="zh-CN" sz="1000" spc="300" dirty="0">
              <a:latin typeface="微软雅黑" panose="020B0503020204020204" pitchFamily="34" charset="-122"/>
              <a:ea typeface="微软雅黑" panose="020B0503020204020204" pitchFamily="34" charset="-122"/>
            </a:endParaRPr>
          </a:p>
          <a:p>
            <a:pPr lvl="0" indent="457200"/>
            <a:r>
              <a:rPr lang="en-US" altLang="zh-CN" sz="1600" spc="300" dirty="0">
                <a:latin typeface="微软雅黑" panose="020B0503020204020204" pitchFamily="34" charset="-122"/>
                <a:ea typeface="微软雅黑" panose="020B0503020204020204" pitchFamily="34" charset="-122"/>
              </a:rPr>
              <a:t>2015</a:t>
            </a:r>
            <a:r>
              <a:rPr lang="zh-CN" altLang="en-US" sz="1600" spc="300" dirty="0">
                <a:latin typeface="微软雅黑" panose="020B0503020204020204" pitchFamily="34" charset="-122"/>
                <a:ea typeface="微软雅黑" panose="020B0503020204020204" pitchFamily="34" charset="-122"/>
              </a:rPr>
              <a:t>年学校荣获</a:t>
            </a:r>
            <a:r>
              <a:rPr lang="zh-CN" altLang="en-US" sz="1600" spc="300" dirty="0">
                <a:solidFill>
                  <a:srgbClr val="FF0000"/>
                </a:solidFill>
                <a:latin typeface="微软雅黑" panose="020B0503020204020204" pitchFamily="34" charset="-122"/>
                <a:ea typeface="微软雅黑" panose="020B0503020204020204" pitchFamily="34" charset="-122"/>
              </a:rPr>
              <a:t>广西高等教育自学考试本科与高职高专教育衔接试点检查评估“优秀单位”</a:t>
            </a:r>
            <a:r>
              <a:rPr lang="zh-CN" altLang="en-US" sz="1600" spc="300" dirty="0">
                <a:latin typeface="微软雅黑" panose="020B0503020204020204" pitchFamily="34" charset="-122"/>
                <a:ea typeface="微软雅黑" panose="020B0503020204020204" pitchFamily="34" charset="-122"/>
              </a:rPr>
              <a:t>。</a:t>
            </a:r>
          </a:p>
        </p:txBody>
      </p:sp>
      <p:sp>
        <p:nvSpPr>
          <p:cNvPr id="9" name="椭圆 8"/>
          <p:cNvSpPr/>
          <p:nvPr/>
        </p:nvSpPr>
        <p:spPr>
          <a:xfrm>
            <a:off x="639855" y="301015"/>
            <a:ext cx="274777" cy="274777"/>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6085840" y="333375"/>
            <a:ext cx="2536825" cy="368300"/>
          </a:xfrm>
          <a:prstGeom prst="rect">
            <a:avLst/>
          </a:prstGeom>
          <a:noFill/>
        </p:spPr>
        <p:txBody>
          <a:bodyPr wrap="square" rtlCol="0">
            <a:spAutoFit/>
            <a:scene3d>
              <a:camera prst="orthographicFront"/>
              <a:lightRig rig="threePt" dir="t"/>
            </a:scene3d>
          </a:bodyPr>
          <a:lstStyle/>
          <a:p>
            <a:r>
              <a:rPr lang="zh-CN" altLang="en-US">
                <a:solidFill>
                  <a:schemeClr val="accent1"/>
                </a:solidFill>
                <a:effectLst>
                  <a:outerShdw blurRad="38100" dist="25400" dir="5400000" algn="ctr" rotWithShape="0">
                    <a:srgbClr val="6E747A">
                      <a:alpha val="43000"/>
                    </a:srgbClr>
                  </a:outerShdw>
                </a:effectLst>
                <a:latin typeface="华文行楷" panose="02010800040101010101" charset="-122"/>
                <a:ea typeface="华文行楷" panose="02010800040101010101" charset="-122"/>
                <a:cs typeface="华文行楷" panose="02010800040101010101" charset="-122"/>
              </a:rPr>
              <a:t>厚德笃学  惟实励新</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wipe(left)">
                                      <p:cBhvr>
                                        <p:cTn id="7" dur="300"/>
                                        <p:tgtEl>
                                          <p:spTgt spid="9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300"/>
                                        <p:tgtEl>
                                          <p:spTgt spid="9"/>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106"/>
                                        </p:tgtEl>
                                        <p:attrNameLst>
                                          <p:attrName>style.visibility</p:attrName>
                                        </p:attrNameLst>
                                      </p:cBhvr>
                                      <p:to>
                                        <p:strVal val="visible"/>
                                      </p:to>
                                    </p:set>
                                    <p:anim calcmode="lin" valueType="num">
                                      <p:cBhvr additive="base">
                                        <p:cTn id="15" dur="500"/>
                                        <p:tgtEl>
                                          <p:spTgt spid="106"/>
                                        </p:tgtEl>
                                        <p:attrNameLst>
                                          <p:attrName>ppt_x</p:attrName>
                                        </p:attrNameLst>
                                      </p:cBhvr>
                                      <p:tavLst>
                                        <p:tav tm="0">
                                          <p:val>
                                            <p:strVal val="#ppt_x-#ppt_w*1.125000"/>
                                          </p:val>
                                        </p:tav>
                                        <p:tav tm="100000">
                                          <p:val>
                                            <p:strVal val="#ppt_x"/>
                                          </p:val>
                                        </p:tav>
                                      </p:tavLst>
                                    </p:anim>
                                    <p:animEffect transition="in" filter="wipe(right)">
                                      <p:cBhvr>
                                        <p:cTn id="16" dur="500"/>
                                        <p:tgtEl>
                                          <p:spTgt spid="106"/>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44"/>
                                        </p:tgtEl>
                                        <p:attrNameLst>
                                          <p:attrName>style.visibility</p:attrName>
                                        </p:attrNameLst>
                                      </p:cBhvr>
                                      <p:to>
                                        <p:strVal val="visible"/>
                                      </p:to>
                                    </p:set>
                                    <p:anim calcmode="lin" valueType="num">
                                      <p:cBhvr additive="base">
                                        <p:cTn id="19" dur="500"/>
                                        <p:tgtEl>
                                          <p:spTgt spid="144"/>
                                        </p:tgtEl>
                                        <p:attrNameLst>
                                          <p:attrName>ppt_y</p:attrName>
                                        </p:attrNameLst>
                                      </p:cBhvr>
                                      <p:tavLst>
                                        <p:tav tm="0">
                                          <p:val>
                                            <p:strVal val="#ppt_y+#ppt_h*1.125000"/>
                                          </p:val>
                                        </p:tav>
                                        <p:tav tm="100000">
                                          <p:val>
                                            <p:strVal val="#ppt_y"/>
                                          </p:val>
                                        </p:tav>
                                      </p:tavLst>
                                    </p:anim>
                                    <p:animEffect transition="in" filter="wipe(up)">
                                      <p:cBhvr>
                                        <p:cTn id="20" dur="500"/>
                                        <p:tgtEl>
                                          <p:spTgt spid="144"/>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144">
                                            <p:txEl>
                                              <p:pRg st="0" end="0"/>
                                            </p:txEl>
                                          </p:spTgt>
                                        </p:tgtEl>
                                        <p:attrNameLst>
                                          <p:attrName>style.visibility</p:attrName>
                                        </p:attrNameLst>
                                      </p:cBhvr>
                                      <p:to>
                                        <p:strVal val="visible"/>
                                      </p:to>
                                    </p:set>
                                    <p:animEffect transition="in" filter="wipe(down)">
                                      <p:cBhvr>
                                        <p:cTn id="24" dur="500"/>
                                        <p:tgtEl>
                                          <p:spTgt spid="144">
                                            <p:txEl>
                                              <p:pRg st="0" end="0"/>
                                            </p:txEl>
                                          </p:spTgt>
                                        </p:tgtEl>
                                      </p:cBhvr>
                                    </p:animEffect>
                                  </p:child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144">
                                            <p:txEl>
                                              <p:pRg st="2" end="2"/>
                                            </p:txEl>
                                          </p:spTgt>
                                        </p:tgtEl>
                                        <p:attrNameLst>
                                          <p:attrName>style.visibility</p:attrName>
                                        </p:attrNameLst>
                                      </p:cBhvr>
                                      <p:to>
                                        <p:strVal val="visible"/>
                                      </p:to>
                                    </p:set>
                                    <p:animEffect transition="in" filter="wipe(down)">
                                      <p:cBhvr>
                                        <p:cTn id="28" dur="500"/>
                                        <p:tgtEl>
                                          <p:spTgt spid="144">
                                            <p:txEl>
                                              <p:pRg st="2" end="2"/>
                                            </p:txEl>
                                          </p:spTgt>
                                        </p:tgtEl>
                                      </p:cBhvr>
                                    </p:animEffect>
                                  </p:childTnLst>
                                </p:cTn>
                              </p:par>
                            </p:childTnLst>
                          </p:cTn>
                        </p:par>
                        <p:par>
                          <p:cTn id="29" fill="hold">
                            <p:stCondLst>
                              <p:cond delay="2500"/>
                            </p:stCondLst>
                            <p:childTnLst>
                              <p:par>
                                <p:cTn id="30" presetID="22" presetClass="entr" presetSubtype="4" fill="hold" nodeType="afterEffect">
                                  <p:stCondLst>
                                    <p:cond delay="0"/>
                                  </p:stCondLst>
                                  <p:childTnLst>
                                    <p:set>
                                      <p:cBhvr>
                                        <p:cTn id="31" dur="1" fill="hold">
                                          <p:stCondLst>
                                            <p:cond delay="0"/>
                                          </p:stCondLst>
                                        </p:cTn>
                                        <p:tgtEl>
                                          <p:spTgt spid="144">
                                            <p:txEl>
                                              <p:pRg st="4" end="4"/>
                                            </p:txEl>
                                          </p:spTgt>
                                        </p:tgtEl>
                                        <p:attrNameLst>
                                          <p:attrName>style.visibility</p:attrName>
                                        </p:attrNameLst>
                                      </p:cBhvr>
                                      <p:to>
                                        <p:strVal val="visible"/>
                                      </p:to>
                                    </p:set>
                                    <p:animEffect transition="in" filter="wipe(down)">
                                      <p:cBhvr>
                                        <p:cTn id="32" dur="500"/>
                                        <p:tgtEl>
                                          <p:spTgt spid="144">
                                            <p:txEl>
                                              <p:pRg st="4" end="4"/>
                                            </p:txEl>
                                          </p:spTgt>
                                        </p:tgtEl>
                                      </p:cBhvr>
                                    </p:animEffect>
                                  </p:childTnLst>
                                </p:cTn>
                              </p:par>
                            </p:childTnLst>
                          </p:cTn>
                        </p:par>
                        <p:par>
                          <p:cTn id="33" fill="hold">
                            <p:stCondLst>
                              <p:cond delay="3000"/>
                            </p:stCondLst>
                            <p:childTnLst>
                              <p:par>
                                <p:cTn id="34" presetID="22" presetClass="entr" presetSubtype="4" fill="hold" nodeType="afterEffect">
                                  <p:stCondLst>
                                    <p:cond delay="0"/>
                                  </p:stCondLst>
                                  <p:childTnLst>
                                    <p:set>
                                      <p:cBhvr>
                                        <p:cTn id="35" dur="1" fill="hold">
                                          <p:stCondLst>
                                            <p:cond delay="0"/>
                                          </p:stCondLst>
                                        </p:cTn>
                                        <p:tgtEl>
                                          <p:spTgt spid="144">
                                            <p:txEl>
                                              <p:pRg st="6" end="6"/>
                                            </p:txEl>
                                          </p:spTgt>
                                        </p:tgtEl>
                                        <p:attrNameLst>
                                          <p:attrName>style.visibility</p:attrName>
                                        </p:attrNameLst>
                                      </p:cBhvr>
                                      <p:to>
                                        <p:strVal val="visible"/>
                                      </p:to>
                                    </p:set>
                                    <p:animEffect transition="in" filter="wipe(down)">
                                      <p:cBhvr>
                                        <p:cTn id="36" dur="500"/>
                                        <p:tgtEl>
                                          <p:spTgt spid="144">
                                            <p:txEl>
                                              <p:pRg st="6" end="6"/>
                                            </p:txEl>
                                          </p:spTgt>
                                        </p:tgtEl>
                                      </p:cBhvr>
                                    </p:animEffect>
                                  </p:childTnLst>
                                </p:cTn>
                              </p:par>
                            </p:childTnLst>
                          </p:cTn>
                        </p:par>
                        <p:par>
                          <p:cTn id="37" fill="hold">
                            <p:stCondLst>
                              <p:cond delay="3500"/>
                            </p:stCondLst>
                            <p:childTnLst>
                              <p:par>
                                <p:cTn id="38" presetID="22" presetClass="entr" presetSubtype="4" fill="hold" nodeType="afterEffect">
                                  <p:stCondLst>
                                    <p:cond delay="0"/>
                                  </p:stCondLst>
                                  <p:childTnLst>
                                    <p:set>
                                      <p:cBhvr>
                                        <p:cTn id="39" dur="1" fill="hold">
                                          <p:stCondLst>
                                            <p:cond delay="0"/>
                                          </p:stCondLst>
                                        </p:cTn>
                                        <p:tgtEl>
                                          <p:spTgt spid="144">
                                            <p:txEl>
                                              <p:pRg st="8" end="8"/>
                                            </p:txEl>
                                          </p:spTgt>
                                        </p:tgtEl>
                                        <p:attrNameLst>
                                          <p:attrName>style.visibility</p:attrName>
                                        </p:attrNameLst>
                                      </p:cBhvr>
                                      <p:to>
                                        <p:strVal val="visible"/>
                                      </p:to>
                                    </p:set>
                                    <p:animEffect transition="in" filter="wipe(down)">
                                      <p:cBhvr>
                                        <p:cTn id="40" dur="500"/>
                                        <p:tgtEl>
                                          <p:spTgt spid="144">
                                            <p:txEl>
                                              <p:pRg st="8" end="8"/>
                                            </p:txEl>
                                          </p:spTgt>
                                        </p:tgtEl>
                                      </p:cBhvr>
                                    </p:animEffect>
                                  </p:childTnLst>
                                </p:cTn>
                              </p:par>
                            </p:childTnLst>
                          </p:cTn>
                        </p:par>
                        <p:par>
                          <p:cTn id="41" fill="hold">
                            <p:stCondLst>
                              <p:cond delay="4000"/>
                            </p:stCondLst>
                            <p:childTnLst>
                              <p:par>
                                <p:cTn id="42" presetID="22" presetClass="entr" presetSubtype="4" fill="hold" nodeType="afterEffect">
                                  <p:stCondLst>
                                    <p:cond delay="0"/>
                                  </p:stCondLst>
                                  <p:childTnLst>
                                    <p:set>
                                      <p:cBhvr>
                                        <p:cTn id="43" dur="1" fill="hold">
                                          <p:stCondLst>
                                            <p:cond delay="0"/>
                                          </p:stCondLst>
                                        </p:cTn>
                                        <p:tgtEl>
                                          <p:spTgt spid="144">
                                            <p:txEl>
                                              <p:pRg st="10" end="10"/>
                                            </p:txEl>
                                          </p:spTgt>
                                        </p:tgtEl>
                                        <p:attrNameLst>
                                          <p:attrName>style.visibility</p:attrName>
                                        </p:attrNameLst>
                                      </p:cBhvr>
                                      <p:to>
                                        <p:strVal val="visible"/>
                                      </p:to>
                                    </p:set>
                                    <p:animEffect transition="in" filter="wipe(down)">
                                      <p:cBhvr>
                                        <p:cTn id="44" dur="500"/>
                                        <p:tgtEl>
                                          <p:spTgt spid="14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44"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3779912" cy="5143500"/>
          </a:xfrm>
          <a:prstGeom prst="rect">
            <a:avLst/>
          </a:prstGeom>
          <a:solidFill>
            <a:srgbClr val="1A3F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p:cNvSpPr txBox="1"/>
          <p:nvPr/>
        </p:nvSpPr>
        <p:spPr>
          <a:xfrm>
            <a:off x="4141155" y="1312109"/>
            <a:ext cx="5077273" cy="1323439"/>
          </a:xfrm>
          <a:prstGeom prst="rect">
            <a:avLst/>
          </a:prstGeom>
          <a:noFill/>
        </p:spPr>
        <p:txBody>
          <a:bodyPr wrap="square" rtlCol="0">
            <a:spAutoFit/>
          </a:bodyPr>
          <a:lstStyle/>
          <a:p>
            <a:r>
              <a:rPr lang="zh-CN" altLang="en-US" sz="4000" b="1" spc="300" dirty="0">
                <a:solidFill>
                  <a:srgbClr val="1A3F6C"/>
                </a:solidFill>
                <a:latin typeface="微软雅黑" panose="020B0503020204020204" pitchFamily="34" charset="-122"/>
                <a:ea typeface="微软雅黑" panose="020B0503020204020204" pitchFamily="34" charset="-122"/>
              </a:rPr>
              <a:t>第二部分 学历学位</a:t>
            </a:r>
          </a:p>
          <a:p>
            <a:endParaRPr lang="zh-CN" altLang="en-US" sz="4000" b="1" spc="300" dirty="0">
              <a:solidFill>
                <a:srgbClr val="1A3F6C"/>
              </a:solidFill>
              <a:latin typeface="微软雅黑" panose="020B0503020204020204" pitchFamily="34" charset="-122"/>
              <a:ea typeface="微软雅黑" panose="020B0503020204020204" pitchFamily="34" charset="-122"/>
            </a:endParaRPr>
          </a:p>
        </p:txBody>
      </p:sp>
      <p:sp>
        <p:nvSpPr>
          <p:cNvPr id="5" name="椭圆 4"/>
          <p:cNvSpPr/>
          <p:nvPr/>
        </p:nvSpPr>
        <p:spPr>
          <a:xfrm>
            <a:off x="2262782" y="1765377"/>
            <a:ext cx="1301106" cy="13011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图片 30"/>
          <p:cNvPicPr>
            <a:picLocks noChangeAspect="1"/>
          </p:cNvPicPr>
          <p:nvPr/>
        </p:nvPicPr>
        <p:blipFill rotWithShape="1">
          <a:blip r:embed="rId3" cstate="print">
            <a:clrChange>
              <a:clrFrom>
                <a:srgbClr val="000000">
                  <a:alpha val="0"/>
                </a:srgbClr>
              </a:clrFrom>
              <a:clrTo>
                <a:srgbClr val="000000">
                  <a:alpha val="0"/>
                </a:srgbClr>
              </a:clrTo>
            </a:clrChange>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Effect>
                      <a14:colorTemperature colorTemp="80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l="5031" t="9687" r="78142" b="12851"/>
          <a:stretch>
            <a:fillRect/>
          </a:stretch>
        </p:blipFill>
        <p:spPr>
          <a:xfrm>
            <a:off x="2351189" y="1765377"/>
            <a:ext cx="1124291" cy="1301106"/>
          </a:xfrm>
          <a:prstGeom prst="rect">
            <a:avLst/>
          </a:prstGeom>
          <a:noFill/>
        </p:spPr>
      </p:pic>
      <p:sp>
        <p:nvSpPr>
          <p:cNvPr id="6" name="TextBox 17"/>
          <p:cNvSpPr txBox="1"/>
          <p:nvPr/>
        </p:nvSpPr>
        <p:spPr>
          <a:xfrm>
            <a:off x="4572000" y="2247166"/>
            <a:ext cx="2031325" cy="369332"/>
          </a:xfrm>
          <a:prstGeom prst="rect">
            <a:avLst/>
          </a:prstGeom>
          <a:noFill/>
        </p:spPr>
        <p:txBody>
          <a:bodyPr wrap="none" rtlCol="0">
            <a:spAutoFit/>
          </a:bodyPr>
          <a:lstStyle/>
          <a:p>
            <a:r>
              <a:rPr lang="zh-CN" altLang="en-US" dirty="0">
                <a:latin typeface="方正兰亭细黑_GBK" pitchFamily="2" charset="-122"/>
                <a:ea typeface="方正兰亭细黑_GBK" pitchFamily="2" charset="-122"/>
              </a:rPr>
              <a:t>自学考试含金量高</a:t>
            </a:r>
          </a:p>
        </p:txBody>
      </p:sp>
      <p:sp>
        <p:nvSpPr>
          <p:cNvPr id="7" name="椭圆 6"/>
          <p:cNvSpPr/>
          <p:nvPr/>
        </p:nvSpPr>
        <p:spPr>
          <a:xfrm>
            <a:off x="4278112" y="2293714"/>
            <a:ext cx="274777" cy="274777"/>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17"/>
          <p:cNvSpPr txBox="1"/>
          <p:nvPr/>
        </p:nvSpPr>
        <p:spPr>
          <a:xfrm>
            <a:off x="4581463" y="3740160"/>
            <a:ext cx="2552761" cy="369332"/>
          </a:xfrm>
          <a:prstGeom prst="rect">
            <a:avLst/>
          </a:prstGeom>
          <a:noFill/>
        </p:spPr>
        <p:txBody>
          <a:bodyPr wrap="square" rtlCol="0">
            <a:spAutoFit/>
          </a:bodyPr>
          <a:lstStyle/>
          <a:p>
            <a:r>
              <a:rPr lang="zh-CN" altLang="en-US" dirty="0">
                <a:latin typeface="方正兰亭细黑_GBK" pitchFamily="2" charset="-122"/>
                <a:ea typeface="方正兰亭细黑_GBK" pitchFamily="2" charset="-122"/>
              </a:rPr>
              <a:t>自考本科学位证书</a:t>
            </a:r>
          </a:p>
        </p:txBody>
      </p:sp>
      <p:sp>
        <p:nvSpPr>
          <p:cNvPr id="9" name="椭圆 8"/>
          <p:cNvSpPr/>
          <p:nvPr/>
        </p:nvSpPr>
        <p:spPr>
          <a:xfrm>
            <a:off x="4278112" y="2788447"/>
            <a:ext cx="274777" cy="274777"/>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17"/>
          <p:cNvSpPr txBox="1"/>
          <p:nvPr/>
        </p:nvSpPr>
        <p:spPr>
          <a:xfrm>
            <a:off x="4581464" y="3236632"/>
            <a:ext cx="2031325" cy="369332"/>
          </a:xfrm>
          <a:prstGeom prst="rect">
            <a:avLst/>
          </a:prstGeom>
          <a:noFill/>
        </p:spPr>
        <p:txBody>
          <a:bodyPr wrap="none" rtlCol="0">
            <a:spAutoFit/>
          </a:bodyPr>
          <a:lstStyle/>
          <a:p>
            <a:r>
              <a:rPr lang="zh-CN" altLang="en-US" dirty="0">
                <a:latin typeface="方正兰亭细黑_GBK" pitchFamily="2" charset="-122"/>
                <a:ea typeface="方正兰亭细黑_GBK" pitchFamily="2" charset="-122"/>
              </a:rPr>
              <a:t>自考本科毕业证书</a:t>
            </a:r>
          </a:p>
        </p:txBody>
      </p:sp>
      <p:sp>
        <p:nvSpPr>
          <p:cNvPr id="11" name="椭圆 10"/>
          <p:cNvSpPr/>
          <p:nvPr/>
        </p:nvSpPr>
        <p:spPr>
          <a:xfrm>
            <a:off x="4259001" y="3283180"/>
            <a:ext cx="274777" cy="274777"/>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7"/>
          <p:cNvSpPr txBox="1"/>
          <p:nvPr/>
        </p:nvSpPr>
        <p:spPr>
          <a:xfrm>
            <a:off x="4591113" y="2738791"/>
            <a:ext cx="2031325" cy="369332"/>
          </a:xfrm>
          <a:prstGeom prst="rect">
            <a:avLst/>
          </a:prstGeom>
          <a:noFill/>
        </p:spPr>
        <p:txBody>
          <a:bodyPr wrap="none" rtlCol="0">
            <a:spAutoFit/>
          </a:bodyPr>
          <a:lstStyle/>
          <a:p>
            <a:r>
              <a:rPr lang="zh-CN" altLang="en-US" dirty="0">
                <a:latin typeface="方正兰亭细黑_GBK" pitchFamily="2" charset="-122"/>
                <a:ea typeface="方正兰亭细黑_GBK" pitchFamily="2" charset="-122"/>
              </a:rPr>
              <a:t>提升学历的重要性</a:t>
            </a:r>
          </a:p>
        </p:txBody>
      </p:sp>
      <p:sp>
        <p:nvSpPr>
          <p:cNvPr id="13" name="椭圆 12"/>
          <p:cNvSpPr/>
          <p:nvPr/>
        </p:nvSpPr>
        <p:spPr>
          <a:xfrm>
            <a:off x="4259001" y="3777913"/>
            <a:ext cx="274777" cy="274777"/>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left)">
                                      <p:cBhvr>
                                        <p:cTn id="8" dur="500"/>
                                        <p:tgtEl>
                                          <p:spTgt spid="4"/>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p:tgtEl>
                                          <p:spTgt spid="2"/>
                                        </p:tgtEl>
                                        <p:attrNameLst>
                                          <p:attrName>ppt_x</p:attrName>
                                        </p:attrNameLst>
                                      </p:cBhvr>
                                      <p:tavLst>
                                        <p:tav tm="0">
                                          <p:val>
                                            <p:strVal val="#ppt_x-#ppt_w*1.125000"/>
                                          </p:val>
                                        </p:tav>
                                        <p:tav tm="100000">
                                          <p:val>
                                            <p:strVal val="#ppt_x"/>
                                          </p:val>
                                        </p:tav>
                                      </p:tavLst>
                                    </p:anim>
                                    <p:animEffect transition="in" filter="wipe(right)">
                                      <p:cBhvr>
                                        <p:cTn id="12" dur="500"/>
                                        <p:tgtEl>
                                          <p:spTgt spid="2"/>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ppt_x</p:attrName>
                                        </p:attrNameLst>
                                      </p:cBhvr>
                                      <p:tavLst>
                                        <p:tav tm="0">
                                          <p:val>
                                            <p:strVal val="#ppt_x-#ppt_w*1.125000"/>
                                          </p:val>
                                        </p:tav>
                                        <p:tav tm="100000">
                                          <p:val>
                                            <p:strVal val="#ppt_x"/>
                                          </p:val>
                                        </p:tav>
                                      </p:tavLst>
                                    </p:anim>
                                    <p:animEffect transition="in" filter="wipe(right)">
                                      <p:cBhvr>
                                        <p:cTn id="16" dur="500"/>
                                        <p:tgtEl>
                                          <p:spTgt spid="7"/>
                                        </p:tgtEl>
                                      </p:cBhvr>
                                    </p:animEffect>
                                  </p:childTnLst>
                                </p:cTn>
                              </p:par>
                              <p:par>
                                <p:cTn id="17" presetID="12" presetClass="entr" presetSubtype="8" fill="hold" grpId="0" nodeType="withEffect">
                                  <p:stCondLst>
                                    <p:cond delay="3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ppt_x</p:attrName>
                                        </p:attrNameLst>
                                      </p:cBhvr>
                                      <p:tavLst>
                                        <p:tav tm="0">
                                          <p:val>
                                            <p:strVal val="#ppt_x-#ppt_w*1.125000"/>
                                          </p:val>
                                        </p:tav>
                                        <p:tav tm="100000">
                                          <p:val>
                                            <p:strVal val="#ppt_x"/>
                                          </p:val>
                                        </p:tav>
                                      </p:tavLst>
                                    </p:anim>
                                    <p:animEffect transition="in" filter="wipe(right)">
                                      <p:cBhvr>
                                        <p:cTn id="20" dur="500"/>
                                        <p:tgtEl>
                                          <p:spTgt spid="6"/>
                                        </p:tgtEl>
                                      </p:cBhvr>
                                    </p:animEffect>
                                  </p:childTnLst>
                                </p:cTn>
                              </p:par>
                              <p:par>
                                <p:cTn id="21" presetID="12" presetClass="entr" presetSubtype="8"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p:tgtEl>
                                          <p:spTgt spid="9"/>
                                        </p:tgtEl>
                                        <p:attrNameLst>
                                          <p:attrName>ppt_x</p:attrName>
                                        </p:attrNameLst>
                                      </p:cBhvr>
                                      <p:tavLst>
                                        <p:tav tm="0">
                                          <p:val>
                                            <p:strVal val="#ppt_x-#ppt_w*1.125000"/>
                                          </p:val>
                                        </p:tav>
                                        <p:tav tm="100000">
                                          <p:val>
                                            <p:strVal val="#ppt_x"/>
                                          </p:val>
                                        </p:tav>
                                      </p:tavLst>
                                    </p:anim>
                                    <p:animEffect transition="in" filter="wipe(right)">
                                      <p:cBhvr>
                                        <p:cTn id="24" dur="500"/>
                                        <p:tgtEl>
                                          <p:spTgt spid="9"/>
                                        </p:tgtEl>
                                      </p:cBhvr>
                                    </p:animEffect>
                                  </p:childTnLst>
                                </p:cTn>
                              </p:par>
                              <p:par>
                                <p:cTn id="25" presetID="12" presetClass="entr" presetSubtype="8" fill="hold" grpId="0" nodeType="withEffect">
                                  <p:stCondLst>
                                    <p:cond delay="30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p:tgtEl>
                                          <p:spTgt spid="8"/>
                                        </p:tgtEl>
                                        <p:attrNameLst>
                                          <p:attrName>ppt_x</p:attrName>
                                        </p:attrNameLst>
                                      </p:cBhvr>
                                      <p:tavLst>
                                        <p:tav tm="0">
                                          <p:val>
                                            <p:strVal val="#ppt_x-#ppt_w*1.125000"/>
                                          </p:val>
                                        </p:tav>
                                        <p:tav tm="100000">
                                          <p:val>
                                            <p:strVal val="#ppt_x"/>
                                          </p:val>
                                        </p:tav>
                                      </p:tavLst>
                                    </p:anim>
                                    <p:animEffect transition="in" filter="wipe(right)">
                                      <p:cBhvr>
                                        <p:cTn id="28" dur="500"/>
                                        <p:tgtEl>
                                          <p:spTgt spid="8"/>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p:tgtEl>
                                          <p:spTgt spid="11"/>
                                        </p:tgtEl>
                                        <p:attrNameLst>
                                          <p:attrName>ppt_x</p:attrName>
                                        </p:attrNameLst>
                                      </p:cBhvr>
                                      <p:tavLst>
                                        <p:tav tm="0">
                                          <p:val>
                                            <p:strVal val="#ppt_x-#ppt_w*1.125000"/>
                                          </p:val>
                                        </p:tav>
                                        <p:tav tm="100000">
                                          <p:val>
                                            <p:strVal val="#ppt_x"/>
                                          </p:val>
                                        </p:tav>
                                      </p:tavLst>
                                    </p:anim>
                                    <p:animEffect transition="in" filter="wipe(right)">
                                      <p:cBhvr>
                                        <p:cTn id="32" dur="500"/>
                                        <p:tgtEl>
                                          <p:spTgt spid="11"/>
                                        </p:tgtEl>
                                      </p:cBhvr>
                                    </p:animEffect>
                                  </p:childTnLst>
                                </p:cTn>
                              </p:par>
                              <p:par>
                                <p:cTn id="33" presetID="12" presetClass="entr" presetSubtype="8" fill="hold" grpId="0" nodeType="withEffect">
                                  <p:stCondLst>
                                    <p:cond delay="30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p:tgtEl>
                                          <p:spTgt spid="10"/>
                                        </p:tgtEl>
                                        <p:attrNameLst>
                                          <p:attrName>ppt_x</p:attrName>
                                        </p:attrNameLst>
                                      </p:cBhvr>
                                      <p:tavLst>
                                        <p:tav tm="0">
                                          <p:val>
                                            <p:strVal val="#ppt_x-#ppt_w*1.125000"/>
                                          </p:val>
                                        </p:tav>
                                        <p:tav tm="100000">
                                          <p:val>
                                            <p:strVal val="#ppt_x"/>
                                          </p:val>
                                        </p:tav>
                                      </p:tavLst>
                                    </p:anim>
                                    <p:animEffect transition="in" filter="wipe(right)">
                                      <p:cBhvr>
                                        <p:cTn id="36" dur="500"/>
                                        <p:tgtEl>
                                          <p:spTgt spid="10"/>
                                        </p:tgtEl>
                                      </p:cBhvr>
                                    </p:animEffect>
                                  </p:childTnLst>
                                </p:cTn>
                              </p:par>
                              <p:par>
                                <p:cTn id="37" presetID="12" presetClass="entr" presetSubtype="8"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p:tgtEl>
                                          <p:spTgt spid="13"/>
                                        </p:tgtEl>
                                        <p:attrNameLst>
                                          <p:attrName>ppt_x</p:attrName>
                                        </p:attrNameLst>
                                      </p:cBhvr>
                                      <p:tavLst>
                                        <p:tav tm="0">
                                          <p:val>
                                            <p:strVal val="#ppt_x-#ppt_w*1.125000"/>
                                          </p:val>
                                        </p:tav>
                                        <p:tav tm="100000">
                                          <p:val>
                                            <p:strVal val="#ppt_x"/>
                                          </p:val>
                                        </p:tav>
                                      </p:tavLst>
                                    </p:anim>
                                    <p:animEffect transition="in" filter="wipe(right)">
                                      <p:cBhvr>
                                        <p:cTn id="40" dur="500"/>
                                        <p:tgtEl>
                                          <p:spTgt spid="13"/>
                                        </p:tgtEl>
                                      </p:cBhvr>
                                    </p:animEffect>
                                  </p:childTnLst>
                                </p:cTn>
                              </p:par>
                              <p:par>
                                <p:cTn id="41" presetID="12" presetClass="entr" presetSubtype="8" fill="hold" grpId="0" nodeType="withEffect">
                                  <p:stCondLst>
                                    <p:cond delay="30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p:tgtEl>
                                          <p:spTgt spid="12"/>
                                        </p:tgtEl>
                                        <p:attrNameLst>
                                          <p:attrName>ppt_x</p:attrName>
                                        </p:attrNameLst>
                                      </p:cBhvr>
                                      <p:tavLst>
                                        <p:tav tm="0">
                                          <p:val>
                                            <p:strVal val="#ppt_x-#ppt_w*1.125000"/>
                                          </p:val>
                                        </p:tav>
                                        <p:tav tm="100000">
                                          <p:val>
                                            <p:strVal val="#ppt_x"/>
                                          </p:val>
                                        </p:tav>
                                      </p:tavLst>
                                    </p:anim>
                                    <p:animEffect transition="in" filter="wipe(right)">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6" grpId="0"/>
      <p:bldP spid="7" grpId="0" animBg="1"/>
      <p:bldP spid="8" grpId="0"/>
      <p:bldP spid="9" grpId="0" animBg="1"/>
      <p:bldP spid="10" grpId="0"/>
      <p:bldP spid="11" grpId="0" animBg="1"/>
      <p:bldP spid="12"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5" name="直接连接符 94"/>
          <p:cNvCxnSpPr/>
          <p:nvPr/>
        </p:nvCxnSpPr>
        <p:spPr>
          <a:xfrm>
            <a:off x="515257" y="624114"/>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921657" y="224004"/>
            <a:ext cx="2544286" cy="400110"/>
          </a:xfrm>
          <a:prstGeom prst="rect">
            <a:avLst/>
          </a:prstGeom>
          <a:noFill/>
        </p:spPr>
        <p:txBody>
          <a:bodyPr wrap="none" rtlCol="0">
            <a:spAutoFit/>
          </a:bodyPr>
          <a:lstStyle/>
          <a:p>
            <a:pPr lvl="0"/>
            <a:r>
              <a:rPr lang="zh-CN" altLang="en-US" sz="2000" b="1" spc="300" dirty="0">
                <a:solidFill>
                  <a:srgbClr val="1A3F6C"/>
                </a:solidFill>
                <a:latin typeface="微软雅黑" panose="020B0503020204020204" pitchFamily="34" charset="-122"/>
                <a:ea typeface="微软雅黑" panose="020B0503020204020204" pitchFamily="34" charset="-122"/>
              </a:rPr>
              <a:t>自学考试含金量高</a:t>
            </a:r>
            <a:endParaRPr kumimoji="0" lang="zh-CN" altLang="en-US" sz="2000" b="1" i="0" u="none" strike="noStrike" kern="1200" cap="none" spc="300" normalizeH="0" baseline="0" noProof="0" dirty="0">
              <a:ln>
                <a:noFill/>
              </a:ln>
              <a:solidFill>
                <a:srgbClr val="1A3F6C"/>
              </a:solidFill>
              <a:effectLst/>
              <a:uLnTx/>
              <a:uFillTx/>
              <a:latin typeface="微软雅黑" panose="020B0503020204020204" pitchFamily="34" charset="-122"/>
              <a:ea typeface="微软雅黑" panose="020B0503020204020204" pitchFamily="34" charset="-122"/>
              <a:cs typeface="+mn-cs"/>
            </a:endParaRPr>
          </a:p>
        </p:txBody>
      </p:sp>
      <p:sp>
        <p:nvSpPr>
          <p:cNvPr id="144" name="TextBox 143"/>
          <p:cNvSpPr txBox="1"/>
          <p:nvPr/>
        </p:nvSpPr>
        <p:spPr>
          <a:xfrm>
            <a:off x="386394" y="1236791"/>
            <a:ext cx="8626391" cy="3139321"/>
          </a:xfrm>
          <a:prstGeom prst="rect">
            <a:avLst/>
          </a:prstGeom>
          <a:noFill/>
        </p:spPr>
        <p:txBody>
          <a:bodyPr wrap="square" rtlCol="0">
            <a:spAutoFit/>
          </a:bodyPr>
          <a:lstStyle/>
          <a:p>
            <a:pPr lvl="0" indent="457200"/>
            <a:r>
              <a:rPr lang="en-US" altLang="zh-CN" spc="300" dirty="0">
                <a:latin typeface="微软雅黑" panose="020B0503020204020204" pitchFamily="34" charset="-122"/>
                <a:ea typeface="微软雅黑" panose="020B0503020204020204" pitchFamily="34" charset="-122"/>
              </a:rPr>
              <a:t>《</a:t>
            </a:r>
            <a:r>
              <a:rPr lang="zh-CN" altLang="en-US" spc="300" dirty="0">
                <a:latin typeface="微软雅黑" panose="020B0503020204020204" pitchFamily="34" charset="-122"/>
                <a:ea typeface="微软雅黑" panose="020B0503020204020204" pitchFamily="34" charset="-122"/>
              </a:rPr>
              <a:t>高等教育自学考试暂行条例</a:t>
            </a:r>
            <a:r>
              <a:rPr lang="en-US" altLang="zh-CN" spc="300" dirty="0">
                <a:latin typeface="微软雅黑" panose="020B0503020204020204" pitchFamily="34" charset="-122"/>
                <a:ea typeface="微软雅黑" panose="020B0503020204020204" pitchFamily="34" charset="-122"/>
              </a:rPr>
              <a:t>》</a:t>
            </a:r>
            <a:r>
              <a:rPr lang="zh-CN" altLang="en-US" spc="300" dirty="0">
                <a:latin typeface="微软雅黑" panose="020B0503020204020204" pitchFamily="34" charset="-122"/>
                <a:ea typeface="微软雅黑" panose="020B0503020204020204" pitchFamily="34" charset="-122"/>
              </a:rPr>
              <a:t>总则第五条明确规定：”高等教育自学考试的专科、本科等学历层次，与普通高等学校学历层次水平的要求应相一致。”</a:t>
            </a:r>
            <a:endParaRPr lang="en-US" altLang="zh-CN" spc="300" dirty="0">
              <a:latin typeface="微软雅黑" panose="020B0503020204020204" pitchFamily="34" charset="-122"/>
              <a:ea typeface="微软雅黑" panose="020B0503020204020204" pitchFamily="34" charset="-122"/>
            </a:endParaRPr>
          </a:p>
          <a:p>
            <a:pPr lvl="0" indent="457200"/>
            <a:endParaRPr lang="en-US" altLang="zh-CN" spc="300" dirty="0">
              <a:latin typeface="微软雅黑" panose="020B0503020204020204" pitchFamily="34" charset="-122"/>
              <a:ea typeface="微软雅黑" panose="020B0503020204020204" pitchFamily="34" charset="-122"/>
            </a:endParaRPr>
          </a:p>
          <a:p>
            <a:pPr lvl="0" indent="457200"/>
            <a:r>
              <a:rPr lang="zh-CN" altLang="en-US" spc="300" dirty="0">
                <a:latin typeface="微软雅黑" panose="020B0503020204020204" pitchFamily="34" charset="-122"/>
                <a:ea typeface="微软雅黑" panose="020B0503020204020204" pitchFamily="34" charset="-122"/>
              </a:rPr>
              <a:t>中国高等教育自学考试学历</a:t>
            </a:r>
            <a:r>
              <a:rPr lang="zh-CN" altLang="en-US" b="1" spc="300" dirty="0">
                <a:solidFill>
                  <a:srgbClr val="FF0000"/>
                </a:solidFill>
                <a:latin typeface="微软雅黑" panose="020B0503020204020204" pitchFamily="34" charset="-122"/>
                <a:ea typeface="微软雅黑" panose="020B0503020204020204" pitchFamily="34" charset="-122"/>
              </a:rPr>
              <a:t>国家承认、社会认可</a:t>
            </a:r>
            <a:r>
              <a:rPr lang="zh-CN" altLang="en-US" spc="300" dirty="0">
                <a:latin typeface="微软雅黑" panose="020B0503020204020204" pitchFamily="34" charset="-122"/>
                <a:ea typeface="微软雅黑" panose="020B0503020204020204" pitchFamily="34" charset="-122"/>
              </a:rPr>
              <a:t>，社会信用值和认可度优于其他学历，</a:t>
            </a:r>
            <a:r>
              <a:rPr lang="zh-CN" altLang="en-US" b="1" spc="300" dirty="0">
                <a:solidFill>
                  <a:srgbClr val="FF0000"/>
                </a:solidFill>
                <a:latin typeface="微软雅黑" panose="020B0503020204020204" pitchFamily="34" charset="-122"/>
                <a:ea typeface="微软雅黑" panose="020B0503020204020204" pitchFamily="34" charset="-122"/>
              </a:rPr>
              <a:t>含金量高</a:t>
            </a:r>
            <a:r>
              <a:rPr lang="zh-CN" altLang="en-US" spc="300" dirty="0">
                <a:latin typeface="微软雅黑" panose="020B0503020204020204" pitchFamily="34" charset="-122"/>
                <a:ea typeface="微软雅黑" panose="020B0503020204020204" pitchFamily="34" charset="-122"/>
              </a:rPr>
              <a:t>。</a:t>
            </a:r>
            <a:endParaRPr lang="en-US" altLang="zh-CN" spc="300" dirty="0">
              <a:latin typeface="微软雅黑" panose="020B0503020204020204" pitchFamily="34" charset="-122"/>
              <a:ea typeface="微软雅黑" panose="020B0503020204020204" pitchFamily="34" charset="-122"/>
            </a:endParaRPr>
          </a:p>
          <a:p>
            <a:pPr lvl="0" indent="457200"/>
            <a:endParaRPr lang="zh-CN" altLang="en-US" spc="300" dirty="0">
              <a:solidFill>
                <a:srgbClr val="1A3F6C"/>
              </a:solidFill>
              <a:latin typeface="微软雅黑" panose="020B0503020204020204" pitchFamily="34" charset="-122"/>
              <a:ea typeface="微软雅黑" panose="020B0503020204020204" pitchFamily="34" charset="-122"/>
            </a:endParaRPr>
          </a:p>
          <a:p>
            <a:pPr lvl="0" indent="457200"/>
            <a:r>
              <a:rPr lang="zh-CN" altLang="en-US" spc="300" dirty="0">
                <a:solidFill>
                  <a:srgbClr val="1A3F6C"/>
                </a:solidFill>
                <a:latin typeface="微软雅黑" panose="020B0503020204020204" pitchFamily="34" charset="-122"/>
                <a:ea typeface="微软雅黑" panose="020B0503020204020204" pitchFamily="34" charset="-122"/>
              </a:rPr>
              <a:t> </a:t>
            </a:r>
            <a:r>
              <a:rPr lang="zh-CN" altLang="en-US" spc="300" dirty="0">
                <a:latin typeface="微软雅黑" panose="020B0503020204020204" pitchFamily="34" charset="-122"/>
                <a:ea typeface="微软雅黑" panose="020B0503020204020204" pitchFamily="34" charset="-122"/>
              </a:rPr>
              <a:t>自考是国家立法高等教育制度之一，可在中国高等教育学生信息网</a:t>
            </a:r>
            <a:r>
              <a:rPr lang="en-US" altLang="zh-CN" spc="300" dirty="0">
                <a:latin typeface="微软雅黑" panose="020B0503020204020204" pitchFamily="34" charset="-122"/>
                <a:ea typeface="微软雅黑" panose="020B0503020204020204" pitchFamily="34" charset="-122"/>
                <a:hlinkClick r:id="rId4" action="ppaction://hlinkfile"/>
              </a:rPr>
              <a:t>http://www.chsi.com.cn</a:t>
            </a:r>
            <a:r>
              <a:rPr lang="zh-CN" altLang="en-US" spc="300" dirty="0">
                <a:latin typeface="微软雅黑" panose="020B0503020204020204" pitchFamily="34" charset="-122"/>
                <a:ea typeface="微软雅黑" panose="020B0503020204020204" pitchFamily="34" charset="-122"/>
              </a:rPr>
              <a:t>）查询。</a:t>
            </a:r>
            <a:endParaRPr lang="en-US" altLang="zh-CN" spc="300" dirty="0">
              <a:latin typeface="微软雅黑" panose="020B0503020204020204" pitchFamily="34" charset="-122"/>
              <a:ea typeface="微软雅黑" panose="020B0503020204020204" pitchFamily="34" charset="-122"/>
            </a:endParaRPr>
          </a:p>
          <a:p>
            <a:pPr lvl="0" indent="457200"/>
            <a:endParaRPr lang="zh-CN" altLang="en-US" spc="300" dirty="0">
              <a:latin typeface="微软雅黑" panose="020B0503020204020204" pitchFamily="34" charset="-122"/>
              <a:ea typeface="微软雅黑" panose="020B0503020204020204" pitchFamily="34" charset="-122"/>
            </a:endParaRPr>
          </a:p>
          <a:p>
            <a:pPr lvl="0" indent="457200"/>
            <a:r>
              <a:rPr lang="zh-CN" altLang="en-US" spc="300" dirty="0">
                <a:solidFill>
                  <a:srgbClr val="1A3F6C"/>
                </a:solidFill>
                <a:latin typeface="微软雅黑" panose="020B0503020204020204" pitchFamily="34" charset="-122"/>
                <a:ea typeface="微软雅黑" panose="020B0503020204020204" pitchFamily="34" charset="-122"/>
              </a:rPr>
              <a:t> </a:t>
            </a:r>
            <a:endParaRPr lang="zh-CN" altLang="en-US" spc="300" dirty="0">
              <a:latin typeface="微软雅黑" panose="020B0503020204020204" pitchFamily="34" charset="-122"/>
              <a:ea typeface="微软雅黑" panose="020B0503020204020204" pitchFamily="34" charset="-122"/>
            </a:endParaRPr>
          </a:p>
        </p:txBody>
      </p:sp>
      <p:sp>
        <p:nvSpPr>
          <p:cNvPr id="8" name="椭圆 7"/>
          <p:cNvSpPr/>
          <p:nvPr/>
        </p:nvSpPr>
        <p:spPr>
          <a:xfrm>
            <a:off x="646880" y="282508"/>
            <a:ext cx="274777" cy="274777"/>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6085840" y="333375"/>
            <a:ext cx="2536825" cy="368300"/>
          </a:xfrm>
          <a:prstGeom prst="rect">
            <a:avLst/>
          </a:prstGeom>
          <a:noFill/>
        </p:spPr>
        <p:txBody>
          <a:bodyPr wrap="square" rtlCol="0">
            <a:spAutoFit/>
            <a:scene3d>
              <a:camera prst="orthographicFront"/>
              <a:lightRig rig="threePt" dir="t"/>
            </a:scene3d>
          </a:bodyPr>
          <a:lstStyle/>
          <a:p>
            <a:r>
              <a:rPr lang="zh-CN" altLang="en-US">
                <a:solidFill>
                  <a:schemeClr val="accent1"/>
                </a:solidFill>
                <a:effectLst>
                  <a:outerShdw blurRad="38100" dist="25400" dir="5400000" algn="ctr" rotWithShape="0">
                    <a:srgbClr val="6E747A">
                      <a:alpha val="43000"/>
                    </a:srgbClr>
                  </a:outerShdw>
                </a:effectLst>
                <a:latin typeface="华文行楷" panose="02010800040101010101" charset="-122"/>
                <a:ea typeface="华文行楷" panose="02010800040101010101" charset="-122"/>
                <a:cs typeface="华文行楷" panose="02010800040101010101" charset="-122"/>
              </a:rPr>
              <a:t>厚德笃学  惟实励新</a:t>
            </a:r>
          </a:p>
        </p:txBody>
      </p:sp>
    </p:spTree>
    <p:custDataLst>
      <p:tags r:id="rId1"/>
    </p:custData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wipe(left)">
                                      <p:cBhvr>
                                        <p:cTn id="7" dur="300"/>
                                        <p:tgtEl>
                                          <p:spTgt spid="9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300"/>
                                        <p:tgtEl>
                                          <p:spTgt spid="8"/>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106"/>
                                        </p:tgtEl>
                                        <p:attrNameLst>
                                          <p:attrName>style.visibility</p:attrName>
                                        </p:attrNameLst>
                                      </p:cBhvr>
                                      <p:to>
                                        <p:strVal val="visible"/>
                                      </p:to>
                                    </p:set>
                                    <p:anim calcmode="lin" valueType="num">
                                      <p:cBhvr additive="base">
                                        <p:cTn id="15" dur="500"/>
                                        <p:tgtEl>
                                          <p:spTgt spid="106"/>
                                        </p:tgtEl>
                                        <p:attrNameLst>
                                          <p:attrName>ppt_x</p:attrName>
                                        </p:attrNameLst>
                                      </p:cBhvr>
                                      <p:tavLst>
                                        <p:tav tm="0">
                                          <p:val>
                                            <p:strVal val="#ppt_x-#ppt_w*1.125000"/>
                                          </p:val>
                                        </p:tav>
                                        <p:tav tm="100000">
                                          <p:val>
                                            <p:strVal val="#ppt_x"/>
                                          </p:val>
                                        </p:tav>
                                      </p:tavLst>
                                    </p:anim>
                                    <p:animEffect transition="in" filter="wipe(right)">
                                      <p:cBhvr>
                                        <p:cTn id="16" dur="500"/>
                                        <p:tgtEl>
                                          <p:spTgt spid="106"/>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44"/>
                                        </p:tgtEl>
                                        <p:attrNameLst>
                                          <p:attrName>style.visibility</p:attrName>
                                        </p:attrNameLst>
                                      </p:cBhvr>
                                      <p:to>
                                        <p:strVal val="visible"/>
                                      </p:to>
                                    </p:set>
                                    <p:anim calcmode="lin" valueType="num">
                                      <p:cBhvr additive="base">
                                        <p:cTn id="19" dur="500"/>
                                        <p:tgtEl>
                                          <p:spTgt spid="144"/>
                                        </p:tgtEl>
                                        <p:attrNameLst>
                                          <p:attrName>ppt_y</p:attrName>
                                        </p:attrNameLst>
                                      </p:cBhvr>
                                      <p:tavLst>
                                        <p:tav tm="0">
                                          <p:val>
                                            <p:strVal val="#ppt_y+#ppt_h*1.125000"/>
                                          </p:val>
                                        </p:tav>
                                        <p:tav tm="100000">
                                          <p:val>
                                            <p:strVal val="#ppt_y"/>
                                          </p:val>
                                        </p:tav>
                                      </p:tavLst>
                                    </p:anim>
                                    <p:animEffect transition="in" filter="wipe(up)">
                                      <p:cBhvr>
                                        <p:cTn id="20" dur="500"/>
                                        <p:tgtEl>
                                          <p:spTgt spid="144"/>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144">
                                            <p:txEl>
                                              <p:pRg st="0" end="0"/>
                                            </p:txEl>
                                          </p:spTgt>
                                        </p:tgtEl>
                                        <p:attrNameLst>
                                          <p:attrName>style.visibility</p:attrName>
                                        </p:attrNameLst>
                                      </p:cBhvr>
                                      <p:to>
                                        <p:strVal val="visible"/>
                                      </p:to>
                                    </p:set>
                                    <p:animEffect transition="in" filter="wipe(down)">
                                      <p:cBhvr>
                                        <p:cTn id="24" dur="500"/>
                                        <p:tgtEl>
                                          <p:spTgt spid="144">
                                            <p:txEl>
                                              <p:pRg st="0" end="0"/>
                                            </p:txEl>
                                          </p:spTgt>
                                        </p:tgtEl>
                                      </p:cBhvr>
                                    </p:animEffect>
                                  </p:child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144">
                                            <p:txEl>
                                              <p:pRg st="2" end="2"/>
                                            </p:txEl>
                                          </p:spTgt>
                                        </p:tgtEl>
                                        <p:attrNameLst>
                                          <p:attrName>style.visibility</p:attrName>
                                        </p:attrNameLst>
                                      </p:cBhvr>
                                      <p:to>
                                        <p:strVal val="visible"/>
                                      </p:to>
                                    </p:set>
                                    <p:animEffect transition="in" filter="wipe(down)">
                                      <p:cBhvr>
                                        <p:cTn id="28" dur="500"/>
                                        <p:tgtEl>
                                          <p:spTgt spid="144">
                                            <p:txEl>
                                              <p:pRg st="2" end="2"/>
                                            </p:txEl>
                                          </p:spTgt>
                                        </p:tgtEl>
                                      </p:cBhvr>
                                    </p:animEffect>
                                  </p:childTnLst>
                                </p:cTn>
                              </p:par>
                            </p:childTnLst>
                          </p:cTn>
                        </p:par>
                        <p:par>
                          <p:cTn id="29" fill="hold">
                            <p:stCondLst>
                              <p:cond delay="2500"/>
                            </p:stCondLst>
                            <p:childTnLst>
                              <p:par>
                                <p:cTn id="30" presetID="22" presetClass="entr" presetSubtype="4" fill="hold" nodeType="afterEffect">
                                  <p:stCondLst>
                                    <p:cond delay="0"/>
                                  </p:stCondLst>
                                  <p:childTnLst>
                                    <p:set>
                                      <p:cBhvr>
                                        <p:cTn id="31" dur="1" fill="hold">
                                          <p:stCondLst>
                                            <p:cond delay="0"/>
                                          </p:stCondLst>
                                        </p:cTn>
                                        <p:tgtEl>
                                          <p:spTgt spid="144">
                                            <p:txEl>
                                              <p:pRg st="4" end="4"/>
                                            </p:txEl>
                                          </p:spTgt>
                                        </p:tgtEl>
                                        <p:attrNameLst>
                                          <p:attrName>style.visibility</p:attrName>
                                        </p:attrNameLst>
                                      </p:cBhvr>
                                      <p:to>
                                        <p:strVal val="visible"/>
                                      </p:to>
                                    </p:set>
                                    <p:animEffect transition="in" filter="wipe(down)">
                                      <p:cBhvr>
                                        <p:cTn id="32" dur="500"/>
                                        <p:tgtEl>
                                          <p:spTgt spid="144">
                                            <p:txEl>
                                              <p:pRg st="4" end="4"/>
                                            </p:txEl>
                                          </p:spTgt>
                                        </p:tgtEl>
                                      </p:cBhvr>
                                    </p:animEffect>
                                  </p:childTnLst>
                                </p:cTn>
                              </p:par>
                            </p:childTnLst>
                          </p:cTn>
                        </p:par>
                        <p:par>
                          <p:cTn id="33" fill="hold">
                            <p:stCondLst>
                              <p:cond delay="3000"/>
                            </p:stCondLst>
                            <p:childTnLst>
                              <p:par>
                                <p:cTn id="34" presetID="22" presetClass="entr" presetSubtype="4" fill="hold" nodeType="afterEffect">
                                  <p:stCondLst>
                                    <p:cond delay="0"/>
                                  </p:stCondLst>
                                  <p:childTnLst>
                                    <p:set>
                                      <p:cBhvr>
                                        <p:cTn id="35" dur="1" fill="hold">
                                          <p:stCondLst>
                                            <p:cond delay="0"/>
                                          </p:stCondLst>
                                        </p:cTn>
                                        <p:tgtEl>
                                          <p:spTgt spid="144">
                                            <p:txEl>
                                              <p:pRg st="6" end="6"/>
                                            </p:txEl>
                                          </p:spTgt>
                                        </p:tgtEl>
                                        <p:attrNameLst>
                                          <p:attrName>style.visibility</p:attrName>
                                        </p:attrNameLst>
                                      </p:cBhvr>
                                      <p:to>
                                        <p:strVal val="visible"/>
                                      </p:to>
                                    </p:set>
                                    <p:animEffect transition="in" filter="wipe(down)">
                                      <p:cBhvr>
                                        <p:cTn id="36" dur="500"/>
                                        <p:tgtEl>
                                          <p:spTgt spid="14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44"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5" name="直接连接符 94"/>
          <p:cNvCxnSpPr/>
          <p:nvPr/>
        </p:nvCxnSpPr>
        <p:spPr>
          <a:xfrm>
            <a:off x="515257" y="624114"/>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TextBox 105"/>
          <p:cNvSpPr txBox="1"/>
          <p:nvPr/>
        </p:nvSpPr>
        <p:spPr>
          <a:xfrm>
            <a:off x="448582" y="219468"/>
            <a:ext cx="2839239" cy="400110"/>
          </a:xfrm>
          <a:prstGeom prst="rect">
            <a:avLst/>
          </a:prstGeom>
          <a:noFill/>
        </p:spPr>
        <p:txBody>
          <a:bodyPr wrap="none" rtlCol="0">
            <a:spAutoFit/>
          </a:bodyPr>
          <a:lstStyle/>
          <a:p>
            <a:pPr lvl="0"/>
            <a:r>
              <a:rPr lang="zh-CN" altLang="en-US" sz="2000" b="1" spc="300" dirty="0">
                <a:solidFill>
                  <a:srgbClr val="1A3F6C"/>
                </a:solidFill>
                <a:latin typeface="微软雅黑" panose="020B0503020204020204" pitchFamily="34" charset="-122"/>
                <a:ea typeface="微软雅黑" panose="020B0503020204020204" pitchFamily="34" charset="-122"/>
              </a:rPr>
              <a:t>学信网学历认证图示</a:t>
            </a: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7401" y="666491"/>
            <a:ext cx="3933582" cy="4723811"/>
          </a:xfrm>
          <a:prstGeom prst="rect">
            <a:avLst/>
          </a:prstGeom>
        </p:spPr>
      </p:pic>
      <p:sp>
        <p:nvSpPr>
          <p:cNvPr id="4" name="文本框 3"/>
          <p:cNvSpPr txBox="1"/>
          <p:nvPr/>
        </p:nvSpPr>
        <p:spPr>
          <a:xfrm>
            <a:off x="6310630" y="298450"/>
            <a:ext cx="2187575" cy="368300"/>
          </a:xfrm>
          <a:prstGeom prst="rect">
            <a:avLst/>
          </a:prstGeom>
          <a:noFill/>
        </p:spPr>
        <p:txBody>
          <a:bodyPr wrap="square" rtlCol="0">
            <a:spAutoFit/>
            <a:scene3d>
              <a:camera prst="orthographicFront"/>
              <a:lightRig rig="threePt" dir="t"/>
            </a:scene3d>
          </a:bodyPr>
          <a:lstStyle/>
          <a:p>
            <a:r>
              <a:rPr lang="zh-CN" altLang="en-US">
                <a:solidFill>
                  <a:schemeClr val="accent1"/>
                </a:solidFill>
                <a:effectLst>
                  <a:outerShdw blurRad="38100" dist="25400" dir="5400000" algn="ctr" rotWithShape="0">
                    <a:srgbClr val="6E747A">
                      <a:alpha val="43000"/>
                    </a:srgbClr>
                  </a:outerShdw>
                </a:effectLst>
                <a:latin typeface="华文行楷" panose="02010800040101010101" charset="-122"/>
                <a:ea typeface="华文行楷" panose="02010800040101010101" charset="-122"/>
                <a:cs typeface="华文行楷" panose="02010800040101010101" charset="-122"/>
              </a:rPr>
              <a:t>德以至诚  学以敦行</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wipe(left)">
                                      <p:cBhvr>
                                        <p:cTn id="7" dur="300"/>
                                        <p:tgtEl>
                                          <p:spTgt spid="95"/>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ppt_x</p:attrName>
                                        </p:attrNameLst>
                                      </p:cBhvr>
                                      <p:tavLst>
                                        <p:tav tm="0">
                                          <p:val>
                                            <p:strVal val="#ppt_x-#ppt_w*1.125000"/>
                                          </p:val>
                                        </p:tav>
                                        <p:tav tm="100000">
                                          <p:val>
                                            <p:strVal val="#ppt_x"/>
                                          </p:val>
                                        </p:tav>
                                      </p:tavLst>
                                    </p:anim>
                                    <p:animEffect transition="in" filter="wipe(right)">
                                      <p:cBhvr>
                                        <p:cTn id="12" dur="500"/>
                                        <p:tgtEl>
                                          <p:spTgt spid="7"/>
                                        </p:tgtEl>
                                      </p:cBhvr>
                                    </p:animEffect>
                                  </p:childTnLst>
                                </p:cTn>
                              </p:par>
                              <p:par>
                                <p:cTn id="13" presetID="53"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5" name="直接连接符 94"/>
          <p:cNvCxnSpPr/>
          <p:nvPr/>
        </p:nvCxnSpPr>
        <p:spPr>
          <a:xfrm>
            <a:off x="515257" y="624114"/>
            <a:ext cx="8113486"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951230" y="245543"/>
            <a:ext cx="2339102" cy="369332"/>
          </a:xfrm>
          <a:prstGeom prst="rect">
            <a:avLst/>
          </a:prstGeom>
        </p:spPr>
        <p:txBody>
          <a:bodyPr wrap="none">
            <a:spAutoFit/>
          </a:bodyPr>
          <a:lstStyle/>
          <a:p>
            <a:pPr lvl="0"/>
            <a:r>
              <a:rPr lang="zh-CN" altLang="en-US" b="1" spc="300" dirty="0">
                <a:solidFill>
                  <a:srgbClr val="1A3F6C"/>
                </a:solidFill>
                <a:latin typeface="微软雅黑" panose="020B0503020204020204" pitchFamily="34" charset="-122"/>
                <a:ea typeface="微软雅黑" panose="020B0503020204020204" pitchFamily="34" charset="-122"/>
              </a:rPr>
              <a:t>提升学历的重要性</a:t>
            </a:r>
          </a:p>
        </p:txBody>
      </p:sp>
      <p:grpSp>
        <p:nvGrpSpPr>
          <p:cNvPr id="6" name="组合 5"/>
          <p:cNvGrpSpPr/>
          <p:nvPr/>
        </p:nvGrpSpPr>
        <p:grpSpPr>
          <a:xfrm rot="5400000">
            <a:off x="1132288" y="1018440"/>
            <a:ext cx="1146479" cy="1489544"/>
            <a:chOff x="4020870" y="2194485"/>
            <a:chExt cx="1102258" cy="1432090"/>
          </a:xfrm>
          <a:effectLst>
            <a:outerShdw blurRad="444500" dist="254000" dir="8100000" algn="tr" rotWithShape="0">
              <a:prstClr val="black">
                <a:alpha val="50000"/>
              </a:prstClr>
            </a:outerShdw>
          </a:effectLst>
        </p:grpSpPr>
        <p:sp>
          <p:nvSpPr>
            <p:cNvPr id="7"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chemeClr val="bg1"/>
                </a:gs>
                <a:gs pos="55000">
                  <a:schemeClr val="bg1">
                    <a:lumMod val="95000"/>
                  </a:schemeClr>
                </a:gs>
                <a:gs pos="100000">
                  <a:schemeClr val="bg1">
                    <a:lumMod val="6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chemeClr val="bg1"/>
                </a:gs>
                <a:gs pos="43000">
                  <a:schemeClr val="bg1">
                    <a:lumMod val="95000"/>
                  </a:schemeClr>
                </a:gs>
                <a:gs pos="100000">
                  <a:schemeClr val="bg1">
                    <a:lumMod val="75000"/>
                  </a:schemeClr>
                </a:gs>
              </a:gsLst>
              <a:lin ang="14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9" name="组合 8"/>
          <p:cNvGrpSpPr/>
          <p:nvPr/>
        </p:nvGrpSpPr>
        <p:grpSpPr>
          <a:xfrm>
            <a:off x="2572514" y="767229"/>
            <a:ext cx="5375990" cy="911259"/>
            <a:chOff x="4304043" y="1286668"/>
            <a:chExt cx="3837944" cy="2757793"/>
          </a:xfrm>
          <a:effectLst>
            <a:outerShdw blurRad="381000" dist="254000" dir="8100000" algn="tr" rotWithShape="0">
              <a:prstClr val="black">
                <a:alpha val="40000"/>
              </a:prstClr>
            </a:outerShdw>
          </a:effectLst>
        </p:grpSpPr>
        <p:sp>
          <p:nvSpPr>
            <p:cNvPr id="10" name="圆角矩形 22"/>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 name="圆角矩形 28"/>
            <p:cNvSpPr/>
            <p:nvPr/>
          </p:nvSpPr>
          <p:spPr>
            <a:xfrm>
              <a:off x="4351930" y="1330004"/>
              <a:ext cx="3742172" cy="26711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2" name="TextBox 24"/>
          <p:cNvSpPr>
            <a:spLocks noChangeArrowheads="1"/>
          </p:cNvSpPr>
          <p:nvPr/>
        </p:nvSpPr>
        <p:spPr bwMode="auto">
          <a:xfrm>
            <a:off x="1138232" y="1393880"/>
            <a:ext cx="87471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lvl="0" algn="ctr"/>
            <a:r>
              <a:rPr lang="zh-CN" altLang="en-US" sz="2400" b="1" dirty="0">
                <a:solidFill>
                  <a:prstClr val="black"/>
                </a:solidFill>
                <a:latin typeface="微软雅黑" panose="020B0503020204020204" pitchFamily="34" charset="-122"/>
                <a:ea typeface="微软雅黑" panose="020B0503020204020204" pitchFamily="34" charset="-122"/>
              </a:rPr>
              <a:t>就业晋升</a:t>
            </a:r>
          </a:p>
        </p:txBody>
      </p:sp>
      <p:sp>
        <p:nvSpPr>
          <p:cNvPr id="13" name="TextBox 23"/>
          <p:cNvSpPr>
            <a:spLocks noChangeArrowheads="1"/>
          </p:cNvSpPr>
          <p:nvPr/>
        </p:nvSpPr>
        <p:spPr bwMode="auto">
          <a:xfrm>
            <a:off x="2884021" y="906558"/>
            <a:ext cx="4752975"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lvl="0" algn="just">
              <a:lnSpc>
                <a:spcPct val="150000"/>
              </a:lnSpc>
            </a:pPr>
            <a:r>
              <a:rPr lang="en-US" altLang="zh-CN" sz="1400"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1400"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rPr>
              <a:t>、企事业单位对人才的文化水平的需求不断提升。                           </a:t>
            </a:r>
            <a:endParaRPr lang="en-US" altLang="zh-CN" sz="1400"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a:p>
            <a:pPr lvl="0" algn="just">
              <a:lnSpc>
                <a:spcPct val="150000"/>
              </a:lnSpc>
            </a:pPr>
            <a:r>
              <a:rPr lang="en-US" altLang="zh-CN" sz="1400"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1400"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rPr>
              <a:t>、由于学历限制，失去很多理想的工作机会。</a:t>
            </a:r>
          </a:p>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105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grpSp>
        <p:nvGrpSpPr>
          <p:cNvPr id="14" name="组合 13"/>
          <p:cNvGrpSpPr/>
          <p:nvPr/>
        </p:nvGrpSpPr>
        <p:grpSpPr>
          <a:xfrm>
            <a:off x="2572514" y="1782733"/>
            <a:ext cx="5375990" cy="911259"/>
            <a:chOff x="4304043" y="1286668"/>
            <a:chExt cx="3837944" cy="2757793"/>
          </a:xfrm>
          <a:effectLst>
            <a:outerShdw blurRad="381000" dist="254000" dir="8100000" algn="tr" rotWithShape="0">
              <a:prstClr val="black">
                <a:alpha val="40000"/>
              </a:prstClr>
            </a:outerShdw>
          </a:effectLst>
        </p:grpSpPr>
        <p:sp>
          <p:nvSpPr>
            <p:cNvPr id="15" name="圆角矩形 22"/>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28"/>
            <p:cNvSpPr/>
            <p:nvPr/>
          </p:nvSpPr>
          <p:spPr>
            <a:xfrm>
              <a:off x="4351930" y="1330004"/>
              <a:ext cx="3742172" cy="26711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7" name="TextBox 23"/>
          <p:cNvSpPr>
            <a:spLocks noChangeArrowheads="1"/>
          </p:cNvSpPr>
          <p:nvPr/>
        </p:nvSpPr>
        <p:spPr bwMode="auto">
          <a:xfrm>
            <a:off x="2874496" y="1878634"/>
            <a:ext cx="5074008" cy="915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r>
              <a:rPr lang="en-US" altLang="zh-CN" sz="1400"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1400"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rPr>
              <a:t>、工资定级，目前我国国家机关和事业单位基本都是按照学历    </a:t>
            </a:r>
            <a:endParaRPr lang="en-US" altLang="zh-CN" sz="1400"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a:p>
            <a:pPr lvl="0" algn="just"/>
            <a:r>
              <a:rPr lang="en-US" altLang="zh-CN" sz="1400"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400"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rPr>
              <a:t>定级工资的，本科比专科高一个档次。</a:t>
            </a:r>
          </a:p>
          <a:p>
            <a:pPr lvl="0" algn="just">
              <a:lnSpc>
                <a:spcPct val="150000"/>
              </a:lnSpc>
            </a:pPr>
            <a:r>
              <a:rPr lang="en-US" altLang="zh-CN" sz="1400"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1400" dirty="0">
                <a:solidFill>
                  <a:prstClr val="black"/>
                </a:solidFill>
                <a:latin typeface="微软雅黑" panose="020B0503020204020204" pitchFamily="34" charset="-122"/>
                <a:ea typeface="微软雅黑" panose="020B0503020204020204" pitchFamily="34" charset="-122"/>
                <a:sym typeface="微软雅黑" panose="020B0503020204020204" pitchFamily="34" charset="-122"/>
              </a:rPr>
              <a:t>、国家的各种职业资格证书都要求本科学历及以上方可报考。</a:t>
            </a:r>
          </a:p>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105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sym typeface="微软雅黑" panose="020B0503020204020204" pitchFamily="34" charset="-122"/>
            </a:endParaRPr>
          </a:p>
        </p:txBody>
      </p:sp>
      <p:sp>
        <p:nvSpPr>
          <p:cNvPr id="18" name="椭圆 34"/>
          <p:cNvSpPr/>
          <p:nvPr/>
        </p:nvSpPr>
        <p:spPr>
          <a:xfrm rot="5400000" flipV="1">
            <a:off x="6769571" y="3220900"/>
            <a:ext cx="1163726" cy="1476374"/>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1A3F6C"/>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9" name="组合 18"/>
          <p:cNvGrpSpPr/>
          <p:nvPr/>
        </p:nvGrpSpPr>
        <p:grpSpPr>
          <a:xfrm>
            <a:off x="890942" y="3051016"/>
            <a:ext cx="5595340" cy="837203"/>
            <a:chOff x="4304043" y="1286668"/>
            <a:chExt cx="3837944" cy="2757793"/>
          </a:xfrm>
          <a:effectLst>
            <a:outerShdw blurRad="381000" dist="254000" dir="8100000" algn="tr" rotWithShape="0">
              <a:prstClr val="black">
                <a:alpha val="40000"/>
              </a:prstClr>
            </a:outerShdw>
          </a:effectLst>
        </p:grpSpPr>
        <p:sp>
          <p:nvSpPr>
            <p:cNvPr id="20" name="圆角矩形 30"/>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1" name="圆角矩形 31"/>
            <p:cNvSpPr/>
            <p:nvPr/>
          </p:nvSpPr>
          <p:spPr>
            <a:xfrm>
              <a:off x="4351930" y="1330004"/>
              <a:ext cx="3742172" cy="2671122"/>
            </a:xfrm>
            <a:prstGeom prst="roundRect">
              <a:avLst/>
            </a:prstGeom>
            <a:solidFill>
              <a:srgbClr val="1A3F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22" name="TextBox 31"/>
          <p:cNvSpPr>
            <a:spLocks noChangeArrowheads="1"/>
          </p:cNvSpPr>
          <p:nvPr/>
        </p:nvSpPr>
        <p:spPr bwMode="auto">
          <a:xfrm>
            <a:off x="7073791" y="3589239"/>
            <a:ext cx="8747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lvl="0" algn="ctr"/>
            <a:r>
              <a:rPr lang="zh-CN" altLang="en-US" sz="2400" b="1" dirty="0">
                <a:solidFill>
                  <a:prstClr val="white"/>
                </a:solidFill>
                <a:latin typeface="微软雅黑" panose="020B0503020204020204" pitchFamily="34" charset="-122"/>
                <a:ea typeface="微软雅黑" panose="020B0503020204020204" pitchFamily="34" charset="-122"/>
              </a:rPr>
              <a:t>考研深造</a:t>
            </a:r>
          </a:p>
        </p:txBody>
      </p:sp>
      <p:sp>
        <p:nvSpPr>
          <p:cNvPr id="23" name="TextBox 25"/>
          <p:cNvSpPr>
            <a:spLocks noChangeArrowheads="1"/>
          </p:cNvSpPr>
          <p:nvPr/>
        </p:nvSpPr>
        <p:spPr bwMode="auto">
          <a:xfrm>
            <a:off x="1067693" y="3151293"/>
            <a:ext cx="52418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r>
              <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有了本科学历，在专科毕业后能继续提升学历，攻读硕士学位。</a:t>
            </a:r>
            <a:r>
              <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2、2018</a:t>
            </a: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届专本衔接毕业生田梦宇、王成安分别考取中国地质大学</a:t>
            </a:r>
            <a:r>
              <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北京</a:t>
            </a:r>
            <a:r>
              <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桂林理工大学硕士研究生。</a:t>
            </a:r>
          </a:p>
        </p:txBody>
      </p:sp>
      <p:grpSp>
        <p:nvGrpSpPr>
          <p:cNvPr id="24" name="组合 23"/>
          <p:cNvGrpSpPr/>
          <p:nvPr/>
        </p:nvGrpSpPr>
        <p:grpSpPr>
          <a:xfrm>
            <a:off x="890942" y="3998029"/>
            <a:ext cx="5595340" cy="890690"/>
            <a:chOff x="4304043" y="1286668"/>
            <a:chExt cx="3837944" cy="2757793"/>
          </a:xfrm>
          <a:effectLst>
            <a:outerShdw blurRad="381000" dist="254000" dir="8100000" algn="tr" rotWithShape="0">
              <a:prstClr val="black">
                <a:alpha val="40000"/>
              </a:prstClr>
            </a:outerShdw>
          </a:effectLst>
        </p:grpSpPr>
        <p:sp>
          <p:nvSpPr>
            <p:cNvPr id="25" name="圆角矩形 30"/>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圆角矩形 31"/>
            <p:cNvSpPr/>
            <p:nvPr/>
          </p:nvSpPr>
          <p:spPr>
            <a:xfrm>
              <a:off x="4351930" y="1330004"/>
              <a:ext cx="3742172" cy="2671122"/>
            </a:xfrm>
            <a:prstGeom prst="roundRect">
              <a:avLst/>
            </a:prstGeom>
            <a:solidFill>
              <a:srgbClr val="1A3F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27" name="TextBox 25"/>
          <p:cNvSpPr>
            <a:spLocks noChangeArrowheads="1"/>
          </p:cNvSpPr>
          <p:nvPr/>
        </p:nvSpPr>
        <p:spPr bwMode="auto">
          <a:xfrm>
            <a:off x="1041353" y="4096717"/>
            <a:ext cx="5241838" cy="71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lvl="0" algn="just"/>
            <a:r>
              <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、职称评定，如今各类职称评定几乎都与学历挂钩，本科以下很</a:t>
            </a:r>
            <a:endPar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lvl="0" algn="just"/>
            <a:r>
              <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少有机会评定高级职称。</a:t>
            </a:r>
          </a:p>
          <a:p>
            <a:pPr lvl="0" algn="just">
              <a:lnSpc>
                <a:spcPct val="150000"/>
              </a:lnSpc>
            </a:pPr>
            <a:r>
              <a:rPr lang="en-US"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、单位的人才提拔会优先考虑学历高的员工。</a:t>
            </a:r>
          </a:p>
        </p:txBody>
      </p:sp>
      <p:sp>
        <p:nvSpPr>
          <p:cNvPr id="28" name="椭圆 27"/>
          <p:cNvSpPr/>
          <p:nvPr/>
        </p:nvSpPr>
        <p:spPr>
          <a:xfrm>
            <a:off x="646880" y="292033"/>
            <a:ext cx="274777" cy="274777"/>
          </a:xfrm>
          <a:prstGeom prst="ellipse">
            <a:avLst/>
          </a:prstGeom>
          <a:solidFill>
            <a:srgbClr val="1A3F6C"/>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6085840" y="333375"/>
            <a:ext cx="2536825" cy="368300"/>
          </a:xfrm>
          <a:prstGeom prst="rect">
            <a:avLst/>
          </a:prstGeom>
          <a:noFill/>
        </p:spPr>
        <p:txBody>
          <a:bodyPr wrap="square" rtlCol="0">
            <a:spAutoFit/>
            <a:scene3d>
              <a:camera prst="orthographicFront"/>
              <a:lightRig rig="threePt" dir="t"/>
            </a:scene3d>
          </a:bodyPr>
          <a:lstStyle/>
          <a:p>
            <a:r>
              <a:rPr lang="zh-CN" altLang="en-US">
                <a:solidFill>
                  <a:schemeClr val="accent1"/>
                </a:solidFill>
                <a:effectLst>
                  <a:outerShdw blurRad="38100" dist="25400" dir="5400000" algn="ctr" rotWithShape="0">
                    <a:srgbClr val="6E747A">
                      <a:alpha val="43000"/>
                    </a:srgbClr>
                  </a:outerShdw>
                </a:effectLst>
                <a:latin typeface="华文行楷" panose="02010800040101010101" charset="-122"/>
                <a:ea typeface="华文行楷" panose="02010800040101010101" charset="-122"/>
                <a:cs typeface="华文行楷" panose="02010800040101010101" charset="-122"/>
              </a:rPr>
              <a:t>厚德笃学  惟实励新</a:t>
            </a:r>
          </a:p>
        </p:txBody>
      </p:sp>
    </p:spTree>
    <p:custDataLst>
      <p:tags r:id="rId1"/>
    </p:custData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wipe(left)">
                                          <p:cBhvr>
                                            <p:cTn id="7" dur="300"/>
                                            <p:tgtEl>
                                              <p:spTgt spid="9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down)">
                                          <p:cBhvr>
                                            <p:cTn id="11" dur="300"/>
                                            <p:tgtEl>
                                              <p:spTgt spid="28"/>
                                            </p:tgtEl>
                                          </p:cBhvr>
                                        </p:animEffect>
                                      </p:childTnLst>
                                    </p:cTn>
                                  </p:par>
                                </p:childTnLst>
                              </p:cTn>
                            </p:par>
                            <p:par>
                              <p:cTn id="12" fill="hold">
                                <p:stCondLst>
                                  <p:cond delay="1000"/>
                                </p:stCondLst>
                                <p:childTnLst>
                                  <p:par>
                                    <p:cTn id="13" presetID="12" presetClass="entr" presetSubtype="4"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p:tgtEl>
                                              <p:spTgt spid="2"/>
                                            </p:tgtEl>
                                            <p:attrNameLst>
                                              <p:attrName>ppt_y</p:attrName>
                                            </p:attrNameLst>
                                          </p:cBhvr>
                                          <p:tavLst>
                                            <p:tav tm="0">
                                              <p:val>
                                                <p:strVal val="#ppt_y+#ppt_h*1.125000"/>
                                              </p:val>
                                            </p:tav>
                                            <p:tav tm="100000">
                                              <p:val>
                                                <p:strVal val="#ppt_y"/>
                                              </p:val>
                                            </p:tav>
                                          </p:tavLst>
                                        </p:anim>
                                        <p:animEffect transition="in" filter="wipe(up)">
                                          <p:cBhvr>
                                            <p:cTn id="16" dur="500"/>
                                            <p:tgtEl>
                                              <p:spTgt spid="2"/>
                                            </p:tgtEl>
                                          </p:cBhvr>
                                        </p:animEffect>
                                      </p:childTnLst>
                                    </p:cTn>
                                  </p:par>
                                </p:childTnLst>
                              </p:cTn>
                            </p:par>
                            <p:par>
                              <p:cTn id="17" fill="hold">
                                <p:stCondLst>
                                  <p:cond delay="1500"/>
                                </p:stCondLst>
                                <p:childTnLst>
                                  <p:par>
                                    <p:cTn id="18" presetID="2" presetClass="entr" presetSubtype="2" fill="hold" nodeType="afterEffect" p14:presetBounceEnd="40000">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14:bounceEnd="40000">
                                          <p:cBhvr additive="base">
                                            <p:cTn id="20" dur="500" fill="hold"/>
                                            <p:tgtEl>
                                              <p:spTgt spid="6"/>
                                            </p:tgtEl>
                                            <p:attrNameLst>
                                              <p:attrName>ppt_x</p:attrName>
                                            </p:attrNameLst>
                                          </p:cBhvr>
                                          <p:tavLst>
                                            <p:tav tm="0">
                                              <p:val>
                                                <p:strVal val="1+#ppt_w/2"/>
                                              </p:val>
                                            </p:tav>
                                            <p:tav tm="100000">
                                              <p:val>
                                                <p:strVal val="#ppt_x"/>
                                              </p:val>
                                            </p:tav>
                                          </p:tavLst>
                                        </p:anim>
                                        <p:anim calcmode="lin" valueType="num" p14:bounceEnd="40000">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2" presetClass="entr" presetSubtype="8"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ppt_x</p:attrName>
                                            </p:attrNameLst>
                                          </p:cBhvr>
                                          <p:tavLst>
                                            <p:tav tm="0">
                                              <p:val>
                                                <p:strVal val="0-#ppt_w/2"/>
                                              </p:val>
                                            </p:tav>
                                            <p:tav tm="100000">
                                              <p:val>
                                                <p:strVal val="#ppt_x"/>
                                              </p:val>
                                            </p:tav>
                                          </p:tavLst>
                                        </p:anim>
                                        <p:anim calcmode="lin" valueType="num">
                                          <p:cBhvr>
                                            <p:cTn id="31" dur="500" fill="hold"/>
                                            <p:tgtEl>
                                              <p:spTgt spid="12"/>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ppt_x</p:attrName>
                                            </p:attrNameLst>
                                          </p:cBhvr>
                                          <p:tavLst>
                                            <p:tav tm="0">
                                              <p:val>
                                                <p:strVal val="1+#ppt_w/2"/>
                                              </p:val>
                                            </p:tav>
                                            <p:tav tm="100000">
                                              <p:val>
                                                <p:strVal val="#ppt_x"/>
                                              </p:val>
                                            </p:tav>
                                          </p:tavLst>
                                        </p:anim>
                                        <p:anim calcmode="lin" valueType="num">
                                          <p:cBhvr>
                                            <p:cTn id="35" dur="500" fill="hold"/>
                                            <p:tgtEl>
                                              <p:spTgt spid="13"/>
                                            </p:tgtEl>
                                            <p:attrNameLst>
                                              <p:attrName>ppt_y</p:attrName>
                                            </p:attrNameLst>
                                          </p:cBhvr>
                                          <p:tavLst>
                                            <p:tav tm="0">
                                              <p:val>
                                                <p:strVal val="#ppt_y"/>
                                              </p:val>
                                            </p:tav>
                                            <p:tav tm="100000">
                                              <p:val>
                                                <p:strVal val="#ppt_y"/>
                                              </p:val>
                                            </p:tav>
                                          </p:tavLst>
                                        </p:anim>
                                      </p:childTnLst>
                                    </p:cTn>
                                  </p:par>
                                </p:childTnLst>
                              </p:cTn>
                            </p:par>
                            <p:par>
                              <p:cTn id="36" fill="hold">
                                <p:stCondLst>
                                  <p:cond delay="2500"/>
                                </p:stCondLst>
                                <p:childTnLst>
                                  <p:par>
                                    <p:cTn id="37" presetID="53" presetClass="entr" presetSubtype="16"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par>
                                    <p:cTn id="42" presetID="2" presetClass="entr" presetSubtype="2"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ppt_x</p:attrName>
                                            </p:attrNameLst>
                                          </p:cBhvr>
                                          <p:tavLst>
                                            <p:tav tm="0">
                                              <p:val>
                                                <p:strVal val="1+#ppt_w/2"/>
                                              </p:val>
                                            </p:tav>
                                            <p:tav tm="100000">
                                              <p:val>
                                                <p:strVal val="#ppt_x"/>
                                              </p:val>
                                            </p:tav>
                                          </p:tavLst>
                                        </p:anim>
                                        <p:anim calcmode="lin" valueType="num">
                                          <p:cBhvr>
                                            <p:cTn id="4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2" fill="hold" grpId="0" nodeType="clickEffect" p14:presetBounceEnd="40000">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14:bounceEnd="40000">
                                          <p:cBhvr additive="base">
                                            <p:cTn id="50" dur="500" fill="hold"/>
                                            <p:tgtEl>
                                              <p:spTgt spid="18"/>
                                            </p:tgtEl>
                                            <p:attrNameLst>
                                              <p:attrName>ppt_x</p:attrName>
                                            </p:attrNameLst>
                                          </p:cBhvr>
                                          <p:tavLst>
                                            <p:tav tm="0">
                                              <p:val>
                                                <p:strVal val="1+#ppt_w/2"/>
                                              </p:val>
                                            </p:tav>
                                            <p:tav tm="100000">
                                              <p:val>
                                                <p:strVal val="#ppt_x"/>
                                              </p:val>
                                            </p:tav>
                                          </p:tavLst>
                                        </p:anim>
                                        <p:anim calcmode="lin" valueType="num" p14:bounceEnd="40000">
                                          <p:cBhvr additive="base">
                                            <p:cTn id="51" dur="500" fill="hold"/>
                                            <p:tgtEl>
                                              <p:spTgt spid="18"/>
                                            </p:tgtEl>
                                            <p:attrNameLst>
                                              <p:attrName>ppt_y</p:attrName>
                                            </p:attrNameLst>
                                          </p:cBhvr>
                                          <p:tavLst>
                                            <p:tav tm="0">
                                              <p:val>
                                                <p:strVal val="#ppt_y"/>
                                              </p:val>
                                            </p:tav>
                                            <p:tav tm="100000">
                                              <p:val>
                                                <p:strVal val="#ppt_y"/>
                                              </p:val>
                                            </p:tav>
                                          </p:tavLst>
                                        </p:anim>
                                      </p:childTnLst>
                                    </p:cTn>
                                  </p:par>
                                </p:childTnLst>
                              </p:cTn>
                            </p:par>
                            <p:par>
                              <p:cTn id="52" fill="hold">
                                <p:stCondLst>
                                  <p:cond delay="500"/>
                                </p:stCondLst>
                                <p:childTnLst>
                                  <p:par>
                                    <p:cTn id="53" presetID="53" presetClass="entr" presetSubtype="16" fill="hold" nodeType="after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par>
                                    <p:cTn id="58" presetID="2" presetClass="entr" presetSubtype="8"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p:cTn id="60" dur="500" fill="hold"/>
                                            <p:tgtEl>
                                              <p:spTgt spid="23"/>
                                            </p:tgtEl>
                                            <p:attrNameLst>
                                              <p:attrName>ppt_x</p:attrName>
                                            </p:attrNameLst>
                                          </p:cBhvr>
                                          <p:tavLst>
                                            <p:tav tm="0">
                                              <p:val>
                                                <p:strVal val="0-#ppt_w/2"/>
                                              </p:val>
                                            </p:tav>
                                            <p:tav tm="100000">
                                              <p:val>
                                                <p:strVal val="#ppt_x"/>
                                              </p:val>
                                            </p:tav>
                                          </p:tavLst>
                                        </p:anim>
                                        <p:anim calcmode="lin" valueType="num">
                                          <p:cBhvr>
                                            <p:cTn id="61" dur="500" fill="hold"/>
                                            <p:tgtEl>
                                              <p:spTgt spid="23"/>
                                            </p:tgtEl>
                                            <p:attrNameLst>
                                              <p:attrName>ppt_y</p:attrName>
                                            </p:attrNameLst>
                                          </p:cBhvr>
                                          <p:tavLst>
                                            <p:tav tm="0">
                                              <p:val>
                                                <p:strVal val="#ppt_y"/>
                                              </p:val>
                                            </p:tav>
                                            <p:tav tm="100000">
                                              <p:val>
                                                <p:strVal val="#ppt_y"/>
                                              </p:val>
                                            </p:tav>
                                          </p:tavLst>
                                        </p:anim>
                                      </p:childTnLst>
                                    </p:cTn>
                                  </p:par>
                                  <p:par>
                                    <p:cTn id="62" presetID="2" presetClass="entr" presetSubtype="2"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p:cTn id="64" dur="500" fill="hold"/>
                                            <p:tgtEl>
                                              <p:spTgt spid="22"/>
                                            </p:tgtEl>
                                            <p:attrNameLst>
                                              <p:attrName>ppt_x</p:attrName>
                                            </p:attrNameLst>
                                          </p:cBhvr>
                                          <p:tavLst>
                                            <p:tav tm="0">
                                              <p:val>
                                                <p:strVal val="1+#ppt_w/2"/>
                                              </p:val>
                                            </p:tav>
                                            <p:tav tm="100000">
                                              <p:val>
                                                <p:strVal val="#ppt_x"/>
                                              </p:val>
                                            </p:tav>
                                          </p:tavLst>
                                        </p:anim>
                                        <p:anim calcmode="lin" valueType="num">
                                          <p:cBhvr>
                                            <p:cTn id="65" dur="500" fill="hold"/>
                                            <p:tgtEl>
                                              <p:spTgt spid="22"/>
                                            </p:tgtEl>
                                            <p:attrNameLst>
                                              <p:attrName>ppt_y</p:attrName>
                                            </p:attrNameLst>
                                          </p:cBhvr>
                                          <p:tavLst>
                                            <p:tav tm="0">
                                              <p:val>
                                                <p:strVal val="#ppt_y"/>
                                              </p:val>
                                            </p:tav>
                                            <p:tav tm="100000">
                                              <p:val>
                                                <p:strVal val="#ppt_y"/>
                                              </p:val>
                                            </p:tav>
                                          </p:tavLst>
                                        </p:anim>
                                      </p:childTnLst>
                                    </p:cTn>
                                  </p:par>
                                </p:childTnLst>
                              </p:cTn>
                            </p:par>
                            <p:par>
                              <p:cTn id="66" fill="hold">
                                <p:stCondLst>
                                  <p:cond delay="1000"/>
                                </p:stCondLst>
                                <p:childTnLst>
                                  <p:par>
                                    <p:cTn id="67" presetID="53" presetClass="entr" presetSubtype="16" fill="hold" nodeType="after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p:cTn id="69" dur="500" fill="hold"/>
                                            <p:tgtEl>
                                              <p:spTgt spid="24"/>
                                            </p:tgtEl>
                                            <p:attrNameLst>
                                              <p:attrName>ppt_w</p:attrName>
                                            </p:attrNameLst>
                                          </p:cBhvr>
                                          <p:tavLst>
                                            <p:tav tm="0">
                                              <p:val>
                                                <p:fltVal val="0"/>
                                              </p:val>
                                            </p:tav>
                                            <p:tav tm="100000">
                                              <p:val>
                                                <p:strVal val="#ppt_w"/>
                                              </p:val>
                                            </p:tav>
                                          </p:tavLst>
                                        </p:anim>
                                        <p:anim calcmode="lin" valueType="num">
                                          <p:cBhvr>
                                            <p:cTn id="70" dur="500" fill="hold"/>
                                            <p:tgtEl>
                                              <p:spTgt spid="24"/>
                                            </p:tgtEl>
                                            <p:attrNameLst>
                                              <p:attrName>ppt_h</p:attrName>
                                            </p:attrNameLst>
                                          </p:cBhvr>
                                          <p:tavLst>
                                            <p:tav tm="0">
                                              <p:val>
                                                <p:fltVal val="0"/>
                                              </p:val>
                                            </p:tav>
                                            <p:tav tm="100000">
                                              <p:val>
                                                <p:strVal val="#ppt_h"/>
                                              </p:val>
                                            </p:tav>
                                          </p:tavLst>
                                        </p:anim>
                                        <p:animEffect transition="in" filter="fade">
                                          <p:cBhvr>
                                            <p:cTn id="71" dur="500"/>
                                            <p:tgtEl>
                                              <p:spTgt spid="24"/>
                                            </p:tgtEl>
                                          </p:cBhvr>
                                        </p:animEffect>
                                      </p:childTnLst>
                                    </p:cTn>
                                  </p:par>
                                  <p:par>
                                    <p:cTn id="72" presetID="2" presetClass="entr" presetSubtype="8" fill="hold" grpId="0" nodeType="withEffect">
                                      <p:stCondLst>
                                        <p:cond delay="0"/>
                                      </p:stCondLst>
                                      <p:childTnLst>
                                        <p:set>
                                          <p:cBhvr>
                                            <p:cTn id="73" dur="1" fill="hold">
                                              <p:stCondLst>
                                                <p:cond delay="0"/>
                                              </p:stCondLst>
                                            </p:cTn>
                                            <p:tgtEl>
                                              <p:spTgt spid="27"/>
                                            </p:tgtEl>
                                            <p:attrNameLst>
                                              <p:attrName>style.visibility</p:attrName>
                                            </p:attrNameLst>
                                          </p:cBhvr>
                                          <p:to>
                                            <p:strVal val="visible"/>
                                          </p:to>
                                        </p:set>
                                        <p:anim calcmode="lin" valueType="num">
                                          <p:cBhvr>
                                            <p:cTn id="74" dur="500" fill="hold"/>
                                            <p:tgtEl>
                                              <p:spTgt spid="27"/>
                                            </p:tgtEl>
                                            <p:attrNameLst>
                                              <p:attrName>ppt_x</p:attrName>
                                            </p:attrNameLst>
                                          </p:cBhvr>
                                          <p:tavLst>
                                            <p:tav tm="0">
                                              <p:val>
                                                <p:strVal val="0-#ppt_w/2"/>
                                              </p:val>
                                            </p:tav>
                                            <p:tav tm="100000">
                                              <p:val>
                                                <p:strVal val="#ppt_x"/>
                                              </p:val>
                                            </p:tav>
                                          </p:tavLst>
                                        </p:anim>
                                        <p:anim calcmode="lin" valueType="num">
                                          <p:cBhvr>
                                            <p:cTn id="75"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bldLvl="0" autoUpdateAnimBg="0"/>
          <p:bldP spid="13" grpId="0" bldLvl="0" autoUpdateAnimBg="0"/>
          <p:bldP spid="17" grpId="0" bldLvl="0" autoUpdateAnimBg="0"/>
          <p:bldP spid="18" grpId="0" animBg="1"/>
          <p:bldP spid="22" grpId="0" bldLvl="0" autoUpdateAnimBg="0"/>
          <p:bldP spid="23" grpId="0" bldLvl="0" autoUpdateAnimBg="0"/>
          <p:bldP spid="27" grpId="0" bldLvl="0" autoUpdateAnimBg="0"/>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wipe(left)">
                                          <p:cBhvr>
                                            <p:cTn id="7" dur="300"/>
                                            <p:tgtEl>
                                              <p:spTgt spid="9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down)">
                                          <p:cBhvr>
                                            <p:cTn id="11" dur="300"/>
                                            <p:tgtEl>
                                              <p:spTgt spid="28"/>
                                            </p:tgtEl>
                                          </p:cBhvr>
                                        </p:animEffect>
                                      </p:childTnLst>
                                    </p:cTn>
                                  </p:par>
                                </p:childTnLst>
                              </p:cTn>
                            </p:par>
                            <p:par>
                              <p:cTn id="12" fill="hold">
                                <p:stCondLst>
                                  <p:cond delay="1000"/>
                                </p:stCondLst>
                                <p:childTnLst>
                                  <p:par>
                                    <p:cTn id="13" presetID="12" presetClass="entr" presetSubtype="4"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p:tgtEl>
                                              <p:spTgt spid="2"/>
                                            </p:tgtEl>
                                            <p:attrNameLst>
                                              <p:attrName>ppt_y</p:attrName>
                                            </p:attrNameLst>
                                          </p:cBhvr>
                                          <p:tavLst>
                                            <p:tav tm="0">
                                              <p:val>
                                                <p:strVal val="#ppt_y+#ppt_h*1.125000"/>
                                              </p:val>
                                            </p:tav>
                                            <p:tav tm="100000">
                                              <p:val>
                                                <p:strVal val="#ppt_y"/>
                                              </p:val>
                                            </p:tav>
                                          </p:tavLst>
                                        </p:anim>
                                        <p:animEffect transition="in" filter="wipe(up)">
                                          <p:cBhvr>
                                            <p:cTn id="16" dur="500"/>
                                            <p:tgtEl>
                                              <p:spTgt spid="2"/>
                                            </p:tgtEl>
                                          </p:cBhvr>
                                        </p:animEffect>
                                      </p:childTnLst>
                                    </p:cTn>
                                  </p:par>
                                </p:childTnLst>
                              </p:cTn>
                            </p:par>
                            <p:par>
                              <p:cTn id="17" fill="hold">
                                <p:stCondLst>
                                  <p:cond delay="1500"/>
                                </p:stCondLst>
                                <p:childTnLst>
                                  <p:par>
                                    <p:cTn id="18" presetID="2" presetClass="entr" presetSubtype="2"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1+#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2" presetClass="entr" presetSubtype="8"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ppt_x</p:attrName>
                                            </p:attrNameLst>
                                          </p:cBhvr>
                                          <p:tavLst>
                                            <p:tav tm="0">
                                              <p:val>
                                                <p:strVal val="0-#ppt_w/2"/>
                                              </p:val>
                                            </p:tav>
                                            <p:tav tm="100000">
                                              <p:val>
                                                <p:strVal val="#ppt_x"/>
                                              </p:val>
                                            </p:tav>
                                          </p:tavLst>
                                        </p:anim>
                                        <p:anim calcmode="lin" valueType="num">
                                          <p:cBhvr>
                                            <p:cTn id="31" dur="500" fill="hold"/>
                                            <p:tgtEl>
                                              <p:spTgt spid="12"/>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ppt_x</p:attrName>
                                            </p:attrNameLst>
                                          </p:cBhvr>
                                          <p:tavLst>
                                            <p:tav tm="0">
                                              <p:val>
                                                <p:strVal val="1+#ppt_w/2"/>
                                              </p:val>
                                            </p:tav>
                                            <p:tav tm="100000">
                                              <p:val>
                                                <p:strVal val="#ppt_x"/>
                                              </p:val>
                                            </p:tav>
                                          </p:tavLst>
                                        </p:anim>
                                        <p:anim calcmode="lin" valueType="num">
                                          <p:cBhvr>
                                            <p:cTn id="35" dur="500" fill="hold"/>
                                            <p:tgtEl>
                                              <p:spTgt spid="13"/>
                                            </p:tgtEl>
                                            <p:attrNameLst>
                                              <p:attrName>ppt_y</p:attrName>
                                            </p:attrNameLst>
                                          </p:cBhvr>
                                          <p:tavLst>
                                            <p:tav tm="0">
                                              <p:val>
                                                <p:strVal val="#ppt_y"/>
                                              </p:val>
                                            </p:tav>
                                            <p:tav tm="100000">
                                              <p:val>
                                                <p:strVal val="#ppt_y"/>
                                              </p:val>
                                            </p:tav>
                                          </p:tavLst>
                                        </p:anim>
                                      </p:childTnLst>
                                    </p:cTn>
                                  </p:par>
                                </p:childTnLst>
                              </p:cTn>
                            </p:par>
                            <p:par>
                              <p:cTn id="36" fill="hold">
                                <p:stCondLst>
                                  <p:cond delay="2500"/>
                                </p:stCondLst>
                                <p:childTnLst>
                                  <p:par>
                                    <p:cTn id="37" presetID="53" presetClass="entr" presetSubtype="16"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par>
                                    <p:cTn id="42" presetID="2" presetClass="entr" presetSubtype="2"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ppt_x</p:attrName>
                                            </p:attrNameLst>
                                          </p:cBhvr>
                                          <p:tavLst>
                                            <p:tav tm="0">
                                              <p:val>
                                                <p:strVal val="1+#ppt_w/2"/>
                                              </p:val>
                                            </p:tav>
                                            <p:tav tm="100000">
                                              <p:val>
                                                <p:strVal val="#ppt_x"/>
                                              </p:val>
                                            </p:tav>
                                          </p:tavLst>
                                        </p:anim>
                                        <p:anim calcmode="lin" valueType="num">
                                          <p:cBhvr>
                                            <p:cTn id="45"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2"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500" fill="hold"/>
                                            <p:tgtEl>
                                              <p:spTgt spid="18"/>
                                            </p:tgtEl>
                                            <p:attrNameLst>
                                              <p:attrName>ppt_x</p:attrName>
                                            </p:attrNameLst>
                                          </p:cBhvr>
                                          <p:tavLst>
                                            <p:tav tm="0">
                                              <p:val>
                                                <p:strVal val="1+#ppt_w/2"/>
                                              </p:val>
                                            </p:tav>
                                            <p:tav tm="100000">
                                              <p:val>
                                                <p:strVal val="#ppt_x"/>
                                              </p:val>
                                            </p:tav>
                                          </p:tavLst>
                                        </p:anim>
                                        <p:anim calcmode="lin" valueType="num">
                                          <p:cBhvr additive="base">
                                            <p:cTn id="51" dur="500" fill="hold"/>
                                            <p:tgtEl>
                                              <p:spTgt spid="18"/>
                                            </p:tgtEl>
                                            <p:attrNameLst>
                                              <p:attrName>ppt_y</p:attrName>
                                            </p:attrNameLst>
                                          </p:cBhvr>
                                          <p:tavLst>
                                            <p:tav tm="0">
                                              <p:val>
                                                <p:strVal val="#ppt_y"/>
                                              </p:val>
                                            </p:tav>
                                            <p:tav tm="100000">
                                              <p:val>
                                                <p:strVal val="#ppt_y"/>
                                              </p:val>
                                            </p:tav>
                                          </p:tavLst>
                                        </p:anim>
                                      </p:childTnLst>
                                    </p:cTn>
                                  </p:par>
                                </p:childTnLst>
                              </p:cTn>
                            </p:par>
                            <p:par>
                              <p:cTn id="52" fill="hold">
                                <p:stCondLst>
                                  <p:cond delay="500"/>
                                </p:stCondLst>
                                <p:childTnLst>
                                  <p:par>
                                    <p:cTn id="53" presetID="53" presetClass="entr" presetSubtype="16" fill="hold" nodeType="after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par>
                                    <p:cTn id="58" presetID="2" presetClass="entr" presetSubtype="8"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p:cTn id="60" dur="500" fill="hold"/>
                                            <p:tgtEl>
                                              <p:spTgt spid="23"/>
                                            </p:tgtEl>
                                            <p:attrNameLst>
                                              <p:attrName>ppt_x</p:attrName>
                                            </p:attrNameLst>
                                          </p:cBhvr>
                                          <p:tavLst>
                                            <p:tav tm="0">
                                              <p:val>
                                                <p:strVal val="0-#ppt_w/2"/>
                                              </p:val>
                                            </p:tav>
                                            <p:tav tm="100000">
                                              <p:val>
                                                <p:strVal val="#ppt_x"/>
                                              </p:val>
                                            </p:tav>
                                          </p:tavLst>
                                        </p:anim>
                                        <p:anim calcmode="lin" valueType="num">
                                          <p:cBhvr>
                                            <p:cTn id="61" dur="500" fill="hold"/>
                                            <p:tgtEl>
                                              <p:spTgt spid="23"/>
                                            </p:tgtEl>
                                            <p:attrNameLst>
                                              <p:attrName>ppt_y</p:attrName>
                                            </p:attrNameLst>
                                          </p:cBhvr>
                                          <p:tavLst>
                                            <p:tav tm="0">
                                              <p:val>
                                                <p:strVal val="#ppt_y"/>
                                              </p:val>
                                            </p:tav>
                                            <p:tav tm="100000">
                                              <p:val>
                                                <p:strVal val="#ppt_y"/>
                                              </p:val>
                                            </p:tav>
                                          </p:tavLst>
                                        </p:anim>
                                      </p:childTnLst>
                                    </p:cTn>
                                  </p:par>
                                  <p:par>
                                    <p:cTn id="62" presetID="2" presetClass="entr" presetSubtype="2"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p:cTn id="64" dur="500" fill="hold"/>
                                            <p:tgtEl>
                                              <p:spTgt spid="22"/>
                                            </p:tgtEl>
                                            <p:attrNameLst>
                                              <p:attrName>ppt_x</p:attrName>
                                            </p:attrNameLst>
                                          </p:cBhvr>
                                          <p:tavLst>
                                            <p:tav tm="0">
                                              <p:val>
                                                <p:strVal val="1+#ppt_w/2"/>
                                              </p:val>
                                            </p:tav>
                                            <p:tav tm="100000">
                                              <p:val>
                                                <p:strVal val="#ppt_x"/>
                                              </p:val>
                                            </p:tav>
                                          </p:tavLst>
                                        </p:anim>
                                        <p:anim calcmode="lin" valueType="num">
                                          <p:cBhvr>
                                            <p:cTn id="65" dur="500" fill="hold"/>
                                            <p:tgtEl>
                                              <p:spTgt spid="22"/>
                                            </p:tgtEl>
                                            <p:attrNameLst>
                                              <p:attrName>ppt_y</p:attrName>
                                            </p:attrNameLst>
                                          </p:cBhvr>
                                          <p:tavLst>
                                            <p:tav tm="0">
                                              <p:val>
                                                <p:strVal val="#ppt_y"/>
                                              </p:val>
                                            </p:tav>
                                            <p:tav tm="100000">
                                              <p:val>
                                                <p:strVal val="#ppt_y"/>
                                              </p:val>
                                            </p:tav>
                                          </p:tavLst>
                                        </p:anim>
                                      </p:childTnLst>
                                    </p:cTn>
                                  </p:par>
                                </p:childTnLst>
                              </p:cTn>
                            </p:par>
                            <p:par>
                              <p:cTn id="66" fill="hold">
                                <p:stCondLst>
                                  <p:cond delay="1000"/>
                                </p:stCondLst>
                                <p:childTnLst>
                                  <p:par>
                                    <p:cTn id="67" presetID="53" presetClass="entr" presetSubtype="16" fill="hold" nodeType="after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p:cTn id="69" dur="500" fill="hold"/>
                                            <p:tgtEl>
                                              <p:spTgt spid="24"/>
                                            </p:tgtEl>
                                            <p:attrNameLst>
                                              <p:attrName>ppt_w</p:attrName>
                                            </p:attrNameLst>
                                          </p:cBhvr>
                                          <p:tavLst>
                                            <p:tav tm="0">
                                              <p:val>
                                                <p:fltVal val="0"/>
                                              </p:val>
                                            </p:tav>
                                            <p:tav tm="100000">
                                              <p:val>
                                                <p:strVal val="#ppt_w"/>
                                              </p:val>
                                            </p:tav>
                                          </p:tavLst>
                                        </p:anim>
                                        <p:anim calcmode="lin" valueType="num">
                                          <p:cBhvr>
                                            <p:cTn id="70" dur="500" fill="hold"/>
                                            <p:tgtEl>
                                              <p:spTgt spid="24"/>
                                            </p:tgtEl>
                                            <p:attrNameLst>
                                              <p:attrName>ppt_h</p:attrName>
                                            </p:attrNameLst>
                                          </p:cBhvr>
                                          <p:tavLst>
                                            <p:tav tm="0">
                                              <p:val>
                                                <p:fltVal val="0"/>
                                              </p:val>
                                            </p:tav>
                                            <p:tav tm="100000">
                                              <p:val>
                                                <p:strVal val="#ppt_h"/>
                                              </p:val>
                                            </p:tav>
                                          </p:tavLst>
                                        </p:anim>
                                        <p:animEffect transition="in" filter="fade">
                                          <p:cBhvr>
                                            <p:cTn id="71" dur="500"/>
                                            <p:tgtEl>
                                              <p:spTgt spid="24"/>
                                            </p:tgtEl>
                                          </p:cBhvr>
                                        </p:animEffect>
                                      </p:childTnLst>
                                    </p:cTn>
                                  </p:par>
                                  <p:par>
                                    <p:cTn id="72" presetID="2" presetClass="entr" presetSubtype="8" fill="hold" grpId="0" nodeType="withEffect">
                                      <p:stCondLst>
                                        <p:cond delay="0"/>
                                      </p:stCondLst>
                                      <p:childTnLst>
                                        <p:set>
                                          <p:cBhvr>
                                            <p:cTn id="73" dur="1" fill="hold">
                                              <p:stCondLst>
                                                <p:cond delay="0"/>
                                              </p:stCondLst>
                                            </p:cTn>
                                            <p:tgtEl>
                                              <p:spTgt spid="27"/>
                                            </p:tgtEl>
                                            <p:attrNameLst>
                                              <p:attrName>style.visibility</p:attrName>
                                            </p:attrNameLst>
                                          </p:cBhvr>
                                          <p:to>
                                            <p:strVal val="visible"/>
                                          </p:to>
                                        </p:set>
                                        <p:anim calcmode="lin" valueType="num">
                                          <p:cBhvr>
                                            <p:cTn id="74" dur="500" fill="hold"/>
                                            <p:tgtEl>
                                              <p:spTgt spid="27"/>
                                            </p:tgtEl>
                                            <p:attrNameLst>
                                              <p:attrName>ppt_x</p:attrName>
                                            </p:attrNameLst>
                                          </p:cBhvr>
                                          <p:tavLst>
                                            <p:tav tm="0">
                                              <p:val>
                                                <p:strVal val="0-#ppt_w/2"/>
                                              </p:val>
                                            </p:tav>
                                            <p:tav tm="100000">
                                              <p:val>
                                                <p:strVal val="#ppt_x"/>
                                              </p:val>
                                            </p:tav>
                                          </p:tavLst>
                                        </p:anim>
                                        <p:anim calcmode="lin" valueType="num">
                                          <p:cBhvr>
                                            <p:cTn id="75"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bldLvl="0" autoUpdateAnimBg="0"/>
          <p:bldP spid="13" grpId="0" bldLvl="0" autoUpdateAnimBg="0"/>
          <p:bldP spid="17" grpId="0" bldLvl="0" autoUpdateAnimBg="0"/>
          <p:bldP spid="18" grpId="0" animBg="1"/>
          <p:bldP spid="22" grpId="0" bldLvl="0" autoUpdateAnimBg="0"/>
          <p:bldP spid="23" grpId="0" bldLvl="0" autoUpdateAnimBg="0"/>
          <p:bldP spid="27" grpId="0" bldLvl="0" autoUpdateAnimBg="0"/>
          <p:bldP spid="28"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111111111"/>
</p:tagLst>
</file>

<file path=ppt/tags/tag10.xml><?xml version="1.0" encoding="utf-8"?>
<p:tagLst xmlns:a="http://schemas.openxmlformats.org/drawingml/2006/main" xmlns:r="http://schemas.openxmlformats.org/officeDocument/2006/relationships" xmlns:p="http://schemas.openxmlformats.org/presentationml/2006/main">
  <p:tag name="SELECTED" val="True"/>
</p:tagLst>
</file>

<file path=ppt/tags/tag11.xml><?xml version="1.0" encoding="utf-8"?>
<p:tagLst xmlns:a="http://schemas.openxmlformats.org/drawingml/2006/main" xmlns:r="http://schemas.openxmlformats.org/officeDocument/2006/relationships" xmlns:p="http://schemas.openxmlformats.org/presentationml/2006/main">
  <p:tag name="SELECTED" val="True"/>
</p:tagLst>
</file>

<file path=ppt/tags/tag12.xml><?xml version="1.0" encoding="utf-8"?>
<p:tagLst xmlns:a="http://schemas.openxmlformats.org/drawingml/2006/main" xmlns:r="http://schemas.openxmlformats.org/officeDocument/2006/relationships" xmlns:p="http://schemas.openxmlformats.org/presentationml/2006/main">
  <p:tag name="SELECTED" val="True"/>
</p:tagLst>
</file>

<file path=ppt/tags/tag13.xml><?xml version="1.0" encoding="utf-8"?>
<p:tagLst xmlns:a="http://schemas.openxmlformats.org/drawingml/2006/main" xmlns:r="http://schemas.openxmlformats.org/officeDocument/2006/relationships" xmlns:p="http://schemas.openxmlformats.org/presentationml/2006/main">
  <p:tag name="SELECTED" val="True"/>
</p:tagLst>
</file>

<file path=ppt/tags/tag14.xml><?xml version="1.0" encoding="utf-8"?>
<p:tagLst xmlns:a="http://schemas.openxmlformats.org/drawingml/2006/main" xmlns:r="http://schemas.openxmlformats.org/officeDocument/2006/relationships" xmlns:p="http://schemas.openxmlformats.org/presentationml/2006/main">
  <p:tag name="SELECTED" val="True"/>
</p:tagLst>
</file>

<file path=ppt/tags/tag15.xml><?xml version="1.0" encoding="utf-8"?>
<p:tagLst xmlns:a="http://schemas.openxmlformats.org/drawingml/2006/main" xmlns:r="http://schemas.openxmlformats.org/officeDocument/2006/relationships" xmlns:p="http://schemas.openxmlformats.org/presentationml/2006/main">
  <p:tag name="KSO_WM_UNIT_TABLE_BEAUTIFY" val="smartTable{bb4b6e7f-d318-440e-a9e5-6eb0956ab991}"/>
</p:tagLst>
</file>

<file path=ppt/tags/tag16.xml><?xml version="1.0" encoding="utf-8"?>
<p:tagLst xmlns:a="http://schemas.openxmlformats.org/drawingml/2006/main" xmlns:r="http://schemas.openxmlformats.org/officeDocument/2006/relationships" xmlns:p="http://schemas.openxmlformats.org/presentationml/2006/main">
  <p:tag name="SELECTED" val="True"/>
</p:tagLst>
</file>

<file path=ppt/tags/tag17.xml><?xml version="1.0" encoding="utf-8"?>
<p:tagLst xmlns:a="http://schemas.openxmlformats.org/drawingml/2006/main" xmlns:r="http://schemas.openxmlformats.org/officeDocument/2006/relationships" xmlns:p="http://schemas.openxmlformats.org/presentationml/2006/main">
  <p:tag name="SELECTED" val="True"/>
</p:tagLst>
</file>

<file path=ppt/tags/tag18.xml><?xml version="1.0" encoding="utf-8"?>
<p:tagLst xmlns:a="http://schemas.openxmlformats.org/drawingml/2006/main" xmlns:r="http://schemas.openxmlformats.org/officeDocument/2006/relationships" xmlns:p="http://schemas.openxmlformats.org/presentationml/2006/main">
  <p:tag name="SELECTED" val="True"/>
</p:tagLst>
</file>

<file path=ppt/tags/tag19.xml><?xml version="1.0" encoding="utf-8"?>
<p:tagLst xmlns:a="http://schemas.openxmlformats.org/drawingml/2006/main" xmlns:r="http://schemas.openxmlformats.org/officeDocument/2006/relationships" xmlns:p="http://schemas.openxmlformats.org/presentationml/2006/main">
  <p:tag name="SELECTED" val="True"/>
</p:tagLst>
</file>

<file path=ppt/tags/tag2.xml><?xml version="1.0" encoding="utf-8"?>
<p:tagLst xmlns:a="http://schemas.openxmlformats.org/drawingml/2006/main" xmlns:r="http://schemas.openxmlformats.org/officeDocument/2006/relationships" xmlns:p="http://schemas.openxmlformats.org/presentationml/2006/main">
  <p:tag name="SELECTED" val="True"/>
</p:tagLst>
</file>

<file path=ppt/tags/tag20.xml><?xml version="1.0" encoding="utf-8"?>
<p:tagLst xmlns:a="http://schemas.openxmlformats.org/drawingml/2006/main" xmlns:r="http://schemas.openxmlformats.org/officeDocument/2006/relationships" xmlns:p="http://schemas.openxmlformats.org/presentationml/2006/main">
  <p:tag name="SELECTED" val="True"/>
</p:tagLst>
</file>

<file path=ppt/tags/tag21.xml><?xml version="1.0" encoding="utf-8"?>
<p:tagLst xmlns:a="http://schemas.openxmlformats.org/drawingml/2006/main" xmlns:r="http://schemas.openxmlformats.org/officeDocument/2006/relationships" xmlns:p="http://schemas.openxmlformats.org/presentationml/2006/main">
  <p:tag name="SELECTED" val="True"/>
</p:tagLst>
</file>

<file path=ppt/tags/tag22.xml><?xml version="1.0" encoding="utf-8"?>
<p:tagLst xmlns:a="http://schemas.openxmlformats.org/drawingml/2006/main" xmlns:r="http://schemas.openxmlformats.org/officeDocument/2006/relationships" xmlns:p="http://schemas.openxmlformats.org/presentationml/2006/main">
  <p:tag name="SELECTED" val="True"/>
</p:tagLst>
</file>

<file path=ppt/tags/tag23.xml><?xml version="1.0" encoding="utf-8"?>
<p:tagLst xmlns:a="http://schemas.openxmlformats.org/drawingml/2006/main" xmlns:r="http://schemas.openxmlformats.org/officeDocument/2006/relationships" xmlns:p="http://schemas.openxmlformats.org/presentationml/2006/main">
  <p:tag name="SELECTED" val="True"/>
</p:tagLst>
</file>

<file path=ppt/tags/tag24.xml><?xml version="1.0" encoding="utf-8"?>
<p:tagLst xmlns:a="http://schemas.openxmlformats.org/drawingml/2006/main" xmlns:r="http://schemas.openxmlformats.org/officeDocument/2006/relationships" xmlns:p="http://schemas.openxmlformats.org/presentationml/2006/main">
  <p:tag name="SELECTED" val="True"/>
</p:tagLst>
</file>

<file path=ppt/tags/tag25.xml><?xml version="1.0" encoding="utf-8"?>
<p:tagLst xmlns:a="http://schemas.openxmlformats.org/drawingml/2006/main" xmlns:r="http://schemas.openxmlformats.org/officeDocument/2006/relationships" xmlns:p="http://schemas.openxmlformats.org/presentationml/2006/main">
  <p:tag name="SELECTED" val="True"/>
</p:tagLst>
</file>

<file path=ppt/tags/tag26.xml><?xml version="1.0" encoding="utf-8"?>
<p:tagLst xmlns:a="http://schemas.openxmlformats.org/drawingml/2006/main" xmlns:r="http://schemas.openxmlformats.org/officeDocument/2006/relationships" xmlns:p="http://schemas.openxmlformats.org/presentationml/2006/main">
  <p:tag name="SELECTED" val="True"/>
</p:tagLst>
</file>

<file path=ppt/tags/tag3.xml><?xml version="1.0" encoding="utf-8"?>
<p:tagLst xmlns:a="http://schemas.openxmlformats.org/drawingml/2006/main" xmlns:r="http://schemas.openxmlformats.org/officeDocument/2006/relationships" xmlns:p="http://schemas.openxmlformats.org/presentationml/2006/main">
  <p:tag name="SELECTED" val="True"/>
</p:tagLst>
</file>

<file path=ppt/tags/tag4.xml><?xml version="1.0" encoding="utf-8"?>
<p:tagLst xmlns:a="http://schemas.openxmlformats.org/drawingml/2006/main" xmlns:r="http://schemas.openxmlformats.org/officeDocument/2006/relationships" xmlns:p="http://schemas.openxmlformats.org/presentationml/2006/main">
  <p:tag name="SELECTED" val="True"/>
</p:tagLst>
</file>

<file path=ppt/tags/tag5.xml><?xml version="1.0" encoding="utf-8"?>
<p:tagLst xmlns:a="http://schemas.openxmlformats.org/drawingml/2006/main" xmlns:r="http://schemas.openxmlformats.org/officeDocument/2006/relationships" xmlns:p="http://schemas.openxmlformats.org/presentationml/2006/main">
  <p:tag name="SELECTED" val="True"/>
</p:tagLst>
</file>

<file path=ppt/tags/tag6.xml><?xml version="1.0" encoding="utf-8"?>
<p:tagLst xmlns:a="http://schemas.openxmlformats.org/drawingml/2006/main" xmlns:r="http://schemas.openxmlformats.org/officeDocument/2006/relationships" xmlns:p="http://schemas.openxmlformats.org/presentationml/2006/main">
  <p:tag name="SELECTED" val="True"/>
</p:tagLst>
</file>

<file path=ppt/tags/tag7.xml><?xml version="1.0" encoding="utf-8"?>
<p:tagLst xmlns:a="http://schemas.openxmlformats.org/drawingml/2006/main" xmlns:r="http://schemas.openxmlformats.org/officeDocument/2006/relationships" xmlns:p="http://schemas.openxmlformats.org/presentationml/2006/main">
  <p:tag name="SELECTED" val="True"/>
</p:tagLst>
</file>

<file path=ppt/tags/tag8.xml><?xml version="1.0" encoding="utf-8"?>
<p:tagLst xmlns:a="http://schemas.openxmlformats.org/drawingml/2006/main" xmlns:r="http://schemas.openxmlformats.org/officeDocument/2006/relationships" xmlns:p="http://schemas.openxmlformats.org/presentationml/2006/main">
  <p:tag name="SELECTED" val="True"/>
</p:tagLst>
</file>

<file path=ppt/tags/tag9.xml><?xml version="1.0" encoding="utf-8"?>
<p:tagLst xmlns:a="http://schemas.openxmlformats.org/drawingml/2006/main" xmlns:r="http://schemas.openxmlformats.org/officeDocument/2006/relationships" xmlns:p="http://schemas.openxmlformats.org/presentationml/2006/main">
  <p:tag name="SELECTED" val="True"/>
</p:tagLst>
</file>

<file path=ppt/theme/theme1.xml><?xml version="1.0" encoding="utf-8"?>
<a:theme xmlns:a="http://schemas.openxmlformats.org/drawingml/2006/main" name="清风素材 https://12sc.taobao.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2085</Words>
  <Application>Microsoft Office PowerPoint</Application>
  <PresentationFormat>全屏显示(16:9)</PresentationFormat>
  <Paragraphs>295</Paragraphs>
  <Slides>33</Slides>
  <Notes>31</Notes>
  <HiddenSlides>0</HiddenSlides>
  <MMClips>0</MMClips>
  <ScaleCrop>false</ScaleCrop>
  <HeadingPairs>
    <vt:vector size="4" baseType="variant">
      <vt:variant>
        <vt:lpstr>主题</vt:lpstr>
      </vt:variant>
      <vt:variant>
        <vt:i4>1</vt:i4>
      </vt:variant>
      <vt:variant>
        <vt:lpstr>幻灯片标题</vt:lpstr>
      </vt:variant>
      <vt:variant>
        <vt:i4>33</vt:i4>
      </vt:variant>
    </vt:vector>
  </HeadingPairs>
  <TitlesOfParts>
    <vt:vector size="34" baseType="lpstr">
      <vt:lpstr>清风素材 https://12sc.taobao.com/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cp:keywords>http:/www.ypppt.com</cp:keywords>
  <cp:lastModifiedBy>微软用户</cp:lastModifiedBy>
  <cp:revision>170</cp:revision>
  <dcterms:created xsi:type="dcterms:W3CDTF">2015-01-23T04:02:00Z</dcterms:created>
  <dcterms:modified xsi:type="dcterms:W3CDTF">2020-10-21T07:52:38Z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2052-11.1.0.10069</vt:lpwstr>
  </property>
</Properties>
</file>